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3"/>
  </p:notesMasterIdLst>
  <p:handoutMasterIdLst>
    <p:handoutMasterId r:id="rId24"/>
  </p:handoutMasterIdLst>
  <p:sldIdLst>
    <p:sldId id="465" r:id="rId2"/>
    <p:sldId id="460" r:id="rId3"/>
    <p:sldId id="463" r:id="rId4"/>
    <p:sldId id="461" r:id="rId5"/>
    <p:sldId id="476" r:id="rId6"/>
    <p:sldId id="462" r:id="rId7"/>
    <p:sldId id="464" r:id="rId8"/>
    <p:sldId id="365" r:id="rId9"/>
    <p:sldId id="396" r:id="rId10"/>
    <p:sldId id="434" r:id="rId11"/>
    <p:sldId id="411" r:id="rId12"/>
    <p:sldId id="436" r:id="rId13"/>
    <p:sldId id="474" r:id="rId14"/>
    <p:sldId id="467" r:id="rId15"/>
    <p:sldId id="468" r:id="rId16"/>
    <p:sldId id="469" r:id="rId17"/>
    <p:sldId id="470" r:id="rId18"/>
    <p:sldId id="471" r:id="rId19"/>
    <p:sldId id="472" r:id="rId20"/>
    <p:sldId id="473" r:id="rId21"/>
    <p:sldId id="475" r:id="rId2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FE"/>
    <a:srgbClr val="DCFDBB"/>
    <a:srgbClr val="CEEAB0"/>
    <a:srgbClr val="D4D4FC"/>
    <a:srgbClr val="CFCFDF"/>
    <a:srgbClr val="FF9999"/>
    <a:srgbClr val="FF6600"/>
    <a:srgbClr val="663300"/>
    <a:srgbClr val="E6CDB4"/>
    <a:srgbClr val="DD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76" autoAdjust="0"/>
    <p:restoredTop sz="70387" autoAdjust="0"/>
  </p:normalViewPr>
  <p:slideViewPr>
    <p:cSldViewPr>
      <p:cViewPr>
        <p:scale>
          <a:sx n="60" d="100"/>
          <a:sy n="60" d="100"/>
        </p:scale>
        <p:origin x="-648" y="4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E7300E88-2675-4EE9-A35C-0212436304FC}" type="datetimeFigureOut">
              <a:rPr lang="en-US" smtClean="0"/>
              <a:pPr/>
              <a:t>4/26/2012</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44BF7596-F06E-4208-83C4-DF018BF30B3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2" tIns="46586" rIns="93172" bIns="46586" rtlCol="0"/>
          <a:lstStyle>
            <a:lvl1pPr algn="r">
              <a:defRPr sz="1300"/>
            </a:lvl1pPr>
          </a:lstStyle>
          <a:p>
            <a:fld id="{CFE3CBA7-6F33-400F-A8E9-42B359147C09}" type="datetimeFigureOut">
              <a:rPr lang="en-US" smtClean="0"/>
              <a:pPr/>
              <a:t>4/26/2012</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2" tIns="46586" rIns="93172" bIns="46586" rtlCol="0" anchor="b"/>
          <a:lstStyle>
            <a:lvl1pPr algn="r">
              <a:defRPr sz="1300"/>
            </a:lvl1pPr>
          </a:lstStyle>
          <a:p>
            <a:fld id="{3CE0B3D7-E701-4CA3-A8C9-7EEF542C9A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Figure</a:t>
            </a:r>
            <a:r>
              <a:rPr lang="en-US" baseline="0" dirty="0" smtClean="0"/>
              <a:t> on the left shows the main components of the project.  The main concept is utilize both data and computational capacity available at NASA Ames to improve the accuracy and speed of models formulated at the USGS Resource for Advanced Modeling.  The interaction between the RAM and Ames will be facilitated by the </a:t>
            </a:r>
            <a:r>
              <a:rPr lang="en-US" baseline="0" dirty="0" err="1" smtClean="0"/>
              <a:t>VisTrails</a:t>
            </a:r>
            <a:r>
              <a:rPr lang="en-US" baseline="0" dirty="0" smtClean="0"/>
              <a:t> software. The connection to the land management community will come through the interaction with CSU and the North Central Climate Science Center.</a:t>
            </a:r>
          </a:p>
          <a:p>
            <a:pPr eaLnBrk="1" hangingPunct="1"/>
            <a:endParaRPr lang="en-US" baseline="0" dirty="0" smtClean="0"/>
          </a:p>
          <a:p>
            <a:pPr eaLnBrk="1" hangingPunct="1"/>
            <a:r>
              <a:rPr lang="en-US" baseline="0" dirty="0" smtClean="0"/>
              <a:t>The graphic on the right represents the impetus for the project.  The USGS holds, within the RAM, the field data and modeling code. Many of the predictor layers used in the RAM come from NASA or could be generated within the NASA Ames TOPS project.  So, instead of trying to bring all the predictor layers into the RAM, why not send the field data and model code to Ames?  The project will work toward running the model in the most efficient and effective location.  </a:t>
            </a:r>
            <a:endParaRPr lang="en-US" dirty="0" smtClean="0"/>
          </a:p>
        </p:txBody>
      </p:sp>
      <p:sp>
        <p:nvSpPr>
          <p:cNvPr id="4" name="Slide Number Placeholder 3"/>
          <p:cNvSpPr>
            <a:spLocks noGrp="1"/>
          </p:cNvSpPr>
          <p:nvPr>
            <p:ph type="sldNum" sz="quarter" idx="5"/>
          </p:nvPr>
        </p:nvSpPr>
        <p:spPr/>
        <p:txBody>
          <a:bodyPr/>
          <a:lstStyle/>
          <a:p>
            <a:pPr>
              <a:defRPr/>
            </a:pPr>
            <a:fld id="{5F784556-2222-426E-A648-8C1725D9F664}"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Federal Government owns nearly 650 million acres of land - almost 30 percent of the land area of the United States. </a:t>
            </a:r>
          </a:p>
          <a:p>
            <a:endParaRPr lang="en-US" dirty="0" smtClean="0"/>
          </a:p>
          <a:p>
            <a:r>
              <a:rPr lang="en-US" dirty="0" smtClean="0"/>
              <a:t>Department of Interior manages</a:t>
            </a:r>
            <a:r>
              <a:rPr lang="en-US" baseline="0" dirty="0" smtClean="0"/>
              <a:t> roughly 500 million acres.  There are only 13 countries with more TOTAL land.  If all DOI land was its own country, it would be at the 94</a:t>
            </a:r>
            <a:r>
              <a:rPr lang="en-US" baseline="30000" dirty="0" smtClean="0"/>
              <a:t>th</a:t>
            </a:r>
            <a:r>
              <a:rPr lang="en-US" baseline="0" dirty="0" smtClean="0"/>
              <a:t> percentile for land area.</a:t>
            </a:r>
            <a:endParaRPr lang="en-US" dirty="0"/>
          </a:p>
        </p:txBody>
      </p:sp>
      <p:sp>
        <p:nvSpPr>
          <p:cNvPr id="4" name="Slide Number Placeholder 3"/>
          <p:cNvSpPr>
            <a:spLocks noGrp="1"/>
          </p:cNvSpPr>
          <p:nvPr>
            <p:ph type="sldNum" sz="quarter" idx="10"/>
          </p:nvPr>
        </p:nvSpPr>
        <p:spPr/>
        <p:txBody>
          <a:bodyPr/>
          <a:lstStyle/>
          <a:p>
            <a:fld id="{3CE0B3D7-E701-4CA3-A8C9-7EEF542C9ADE}"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Kansas,</a:t>
            </a:r>
            <a:r>
              <a:rPr lang="en-US" baseline="0" dirty="0" smtClean="0"/>
              <a:t> Nebraska, South Dakota, North Dakota, Colorado, Wyoming, Montana.</a:t>
            </a:r>
          </a:p>
          <a:p>
            <a:endParaRPr lang="en-US" baseline="0" dirty="0" smtClean="0"/>
          </a:p>
        </p:txBody>
      </p:sp>
      <p:sp>
        <p:nvSpPr>
          <p:cNvPr id="4" name="Slide Number Placeholder 3"/>
          <p:cNvSpPr>
            <a:spLocks noGrp="1"/>
          </p:cNvSpPr>
          <p:nvPr>
            <p:ph type="sldNum" sz="quarter" idx="10"/>
          </p:nvPr>
        </p:nvSpPr>
        <p:spPr/>
        <p:txBody>
          <a:bodyPr/>
          <a:lstStyle/>
          <a:p>
            <a:fld id="{3CE0B3D7-E701-4CA3-A8C9-7EEF542C9ADE}"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Dennis and Jay have included tribal nations in the NC CSC planning.</a:t>
            </a:r>
          </a:p>
          <a:p>
            <a:r>
              <a:rPr lang="en-US" sz="1300" dirty="0" smtClean="0"/>
              <a:t>Gary Collins, wind river, 2M acres: </a:t>
            </a:r>
            <a:br>
              <a:rPr lang="en-US" sz="1300" dirty="0" smtClean="0"/>
            </a:br>
            <a:r>
              <a:rPr lang="en-US" sz="1300" dirty="0" smtClean="0"/>
              <a:t> “tribal nation are finally at the table, not on the menu”</a:t>
            </a:r>
          </a:p>
          <a:p>
            <a:endParaRPr lang="en-US" sz="1300" dirty="0" smtClean="0"/>
          </a:p>
          <a:p>
            <a:r>
              <a:rPr lang="en-US" sz="1300" dirty="0" smtClean="0"/>
              <a:t>Consider having CSCs at SACNAS (the Society for the Advancement of Chicanos and Native Americans in the Sciences)</a:t>
            </a:r>
            <a:endParaRPr lang="en-US" dirty="0"/>
          </a:p>
        </p:txBody>
      </p:sp>
      <p:sp>
        <p:nvSpPr>
          <p:cNvPr id="4" name="Slide Number Placeholder 3"/>
          <p:cNvSpPr>
            <a:spLocks noGrp="1"/>
          </p:cNvSpPr>
          <p:nvPr>
            <p:ph type="sldNum" sz="quarter" idx="10"/>
          </p:nvPr>
        </p:nvSpPr>
        <p:spPr/>
        <p:txBody>
          <a:bodyPr/>
          <a:lstStyle/>
          <a:p>
            <a:fld id="{3CE0B3D7-E701-4CA3-A8C9-7EEF542C9ADE}"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need to focus on current or near-term issues that are important to both parties.</a:t>
            </a:r>
            <a:endParaRPr lang="en-US" dirty="0"/>
          </a:p>
        </p:txBody>
      </p:sp>
      <p:sp>
        <p:nvSpPr>
          <p:cNvPr id="4" name="Slide Number Placeholder 3"/>
          <p:cNvSpPr>
            <a:spLocks noGrp="1"/>
          </p:cNvSpPr>
          <p:nvPr>
            <p:ph type="sldNum" sz="quarter" idx="10"/>
          </p:nvPr>
        </p:nvSpPr>
        <p:spPr/>
        <p:txBody>
          <a:bodyPr/>
          <a:lstStyle/>
          <a:p>
            <a:fld id="{3CE0B3D7-E701-4CA3-A8C9-7EEF542C9ADE}"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LCCs “…will work interactively with the relevant DOI Climate Science Center(s) and help coordinate adaptation efforts in the region.”</a:t>
            </a:r>
          </a:p>
          <a:p>
            <a:pPr marL="342900" indent="-342900">
              <a:buFont typeface="Arial" pitchFamily="34" charset="0"/>
              <a:buChar char="•"/>
            </a:pPr>
            <a:endParaRPr lang="en-US" dirty="0" smtClean="0"/>
          </a:p>
          <a:p>
            <a:pPr marL="342900" indent="-342900">
              <a:buFont typeface="Arial" pitchFamily="34" charset="0"/>
              <a:buChar char="•"/>
            </a:pPr>
            <a:r>
              <a:rPr lang="en-US" dirty="0" smtClean="0"/>
              <a:t>LCCs are the “primary partners” for CSCs</a:t>
            </a:r>
          </a:p>
          <a:p>
            <a:pPr marL="800100" lvl="1" indent="-342900">
              <a:spcAft>
                <a:spcPts val="1200"/>
              </a:spcAft>
              <a:buFont typeface="Arial" pitchFamily="34" charset="0"/>
              <a:buChar char="•"/>
            </a:pPr>
            <a:r>
              <a:rPr lang="en-US" sz="2000" dirty="0" smtClean="0"/>
              <a:t>Their management-driven science needs are critical drivers of CSC science</a:t>
            </a:r>
          </a:p>
          <a:p>
            <a:pPr marL="342900" indent="-342900">
              <a:spcAft>
                <a:spcPts val="0"/>
              </a:spcAft>
              <a:buFont typeface="Arial" pitchFamily="34" charset="0"/>
              <a:buChar char="•"/>
            </a:pPr>
            <a:r>
              <a:rPr lang="en-US" dirty="0" smtClean="0"/>
              <a:t>LCCs are represented on CSC Stakeholder Advisory Committee (SAC), and CSCs are LCC Steering Committees</a:t>
            </a:r>
          </a:p>
          <a:p>
            <a:pPr marL="800100" lvl="1" indent="-342900">
              <a:spcAft>
                <a:spcPts val="1200"/>
              </a:spcAft>
              <a:buFont typeface="Arial" pitchFamily="34" charset="0"/>
              <a:buChar char="•"/>
            </a:pPr>
            <a:r>
              <a:rPr lang="en-US" sz="2000" dirty="0" smtClean="0"/>
              <a:t>CSC – SAC merges individual LCC and agency priorities into a regional agenda</a:t>
            </a:r>
          </a:p>
          <a:p>
            <a:pPr marL="342900" indent="-342900">
              <a:buFont typeface="Arial" pitchFamily="34" charset="0"/>
              <a:buChar char="•"/>
            </a:pPr>
            <a:r>
              <a:rPr lang="en-US" dirty="0" smtClean="0"/>
              <a:t>CSC scientists will work directly with LCC and other management partners as the science is conducted</a:t>
            </a:r>
          </a:p>
          <a:p>
            <a:endParaRPr lang="en-US" dirty="0"/>
          </a:p>
        </p:txBody>
      </p:sp>
      <p:sp>
        <p:nvSpPr>
          <p:cNvPr id="4" name="Slide Number Placeholder 3"/>
          <p:cNvSpPr>
            <a:spLocks noGrp="1"/>
          </p:cNvSpPr>
          <p:nvPr>
            <p:ph type="sldNum" sz="quarter" idx="10"/>
          </p:nvPr>
        </p:nvSpPr>
        <p:spPr/>
        <p:txBody>
          <a:bodyPr/>
          <a:lstStyle/>
          <a:p>
            <a:fld id="{3CE0B3D7-E701-4CA3-A8C9-7EEF542C9ADE}"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Target:</a:t>
            </a:r>
          </a:p>
          <a:p>
            <a:pPr marL="225425" indent="-225425">
              <a:buFont typeface="Arial" pitchFamily="34" charset="0"/>
              <a:buChar char="•"/>
            </a:pPr>
            <a:r>
              <a:rPr lang="en-US" b="1" dirty="0" smtClean="0"/>
              <a:t>Species, habitat, ecosystem (service)</a:t>
            </a:r>
          </a:p>
          <a:p>
            <a:pPr marL="225425" indent="-225425">
              <a:buFont typeface="Arial" pitchFamily="34" charset="0"/>
              <a:buChar char="•"/>
            </a:pPr>
            <a:r>
              <a:rPr lang="en-US" b="1" dirty="0" smtClean="0"/>
              <a:t>In a defined space and time</a:t>
            </a:r>
          </a:p>
          <a:p>
            <a:endParaRPr lang="en-US" dirty="0" smtClean="0"/>
          </a:p>
          <a:p>
            <a:r>
              <a:rPr lang="en-US" b="1" dirty="0" smtClean="0"/>
              <a:t>Start with the end user in mind</a:t>
            </a:r>
          </a:p>
          <a:p>
            <a:pPr marL="225425" indent="-225425">
              <a:buFont typeface="Arial" pitchFamily="34" charset="0"/>
              <a:buChar char="•"/>
            </a:pPr>
            <a:r>
              <a:rPr lang="en-US" b="1" dirty="0" smtClean="0"/>
              <a:t>Audience</a:t>
            </a:r>
          </a:p>
          <a:p>
            <a:pPr marL="225425" indent="-225425">
              <a:buFont typeface="Arial" pitchFamily="34" charset="0"/>
              <a:buChar char="•"/>
            </a:pPr>
            <a:r>
              <a:rPr lang="en-US" b="1" dirty="0" smtClean="0"/>
              <a:t>Objective/concerns</a:t>
            </a:r>
          </a:p>
          <a:p>
            <a:pPr marL="225425" indent="-225425">
              <a:buFont typeface="Arial" pitchFamily="34" charset="0"/>
              <a:buChar char="•"/>
            </a:pPr>
            <a:r>
              <a:rPr lang="en-US" b="1" dirty="0" smtClean="0"/>
              <a:t>Decision constraints</a:t>
            </a:r>
          </a:p>
          <a:p>
            <a:endParaRPr lang="en-US" dirty="0" smtClean="0"/>
          </a:p>
          <a:p>
            <a:r>
              <a:rPr lang="en-US" dirty="0" smtClean="0"/>
              <a:t>Benefits:</a:t>
            </a:r>
          </a:p>
          <a:p>
            <a:r>
              <a:rPr lang="en-US" dirty="0" smtClean="0"/>
              <a:t>Provide data</a:t>
            </a:r>
          </a:p>
          <a:p>
            <a:r>
              <a:rPr lang="en-US" dirty="0" smtClean="0"/>
              <a:t>Refine scope and focus</a:t>
            </a:r>
          </a:p>
          <a:p>
            <a:r>
              <a:rPr lang="en-US" dirty="0" smtClean="0"/>
              <a:t>Sociopolitical context</a:t>
            </a:r>
          </a:p>
          <a:p>
            <a:r>
              <a:rPr lang="en-US" dirty="0" smtClean="0"/>
              <a:t>Build support for adaptation</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CE0B3D7-E701-4CA3-A8C9-7EEF542C9ADE}"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Formalization and tractable recording of the entire modeling process</a:t>
            </a:r>
          </a:p>
          <a:p>
            <a:r>
              <a:rPr lang="en-US" dirty="0" smtClean="0"/>
              <a:t>allows for easier collaboration</a:t>
            </a:r>
          </a:p>
          <a:p>
            <a:r>
              <a:rPr lang="en-US" dirty="0" smtClean="0"/>
              <a:t>file management and compatibility burden on researchers is greatly reduced</a:t>
            </a:r>
          </a:p>
          <a:p>
            <a:r>
              <a:rPr lang="en-US" dirty="0" smtClean="0"/>
              <a:t>Future/additional modeling routines and tools “easily” added as new modules</a:t>
            </a:r>
          </a:p>
          <a:p>
            <a:endParaRPr lang="en-US" dirty="0"/>
          </a:p>
        </p:txBody>
      </p:sp>
      <p:sp>
        <p:nvSpPr>
          <p:cNvPr id="4" name="Slide Number Placeholder 3"/>
          <p:cNvSpPr>
            <a:spLocks noGrp="1"/>
          </p:cNvSpPr>
          <p:nvPr>
            <p:ph type="sldNum" sz="quarter" idx="10"/>
          </p:nvPr>
        </p:nvSpPr>
        <p:spPr/>
        <p:txBody>
          <a:bodyPr/>
          <a:lstStyle/>
          <a:p>
            <a:fld id="{3CE0B3D7-E701-4CA3-A8C9-7EEF542C9AD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E0B3D7-E701-4CA3-A8C9-7EEF542C9AD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Hijmans</a:t>
            </a:r>
            <a:r>
              <a:rPr lang="en-US" sz="1200" kern="1200" baseline="0" dirty="0" smtClean="0">
                <a:solidFill>
                  <a:schemeClr val="tx1"/>
                </a:solidFill>
                <a:latin typeface="+mn-lt"/>
                <a:ea typeface="+mn-ea"/>
                <a:cs typeface="+mn-cs"/>
              </a:rPr>
              <a:t> et al, 2005, “ Very High Resolution Interpolated Climate Surfaces for Global Land Areas”, Int. J. </a:t>
            </a:r>
            <a:r>
              <a:rPr lang="en-US" sz="1200" kern="1200" baseline="0" dirty="0" err="1" smtClean="0">
                <a:solidFill>
                  <a:schemeClr val="tx1"/>
                </a:solidFill>
                <a:latin typeface="+mn-lt"/>
                <a:ea typeface="+mn-ea"/>
                <a:cs typeface="+mn-cs"/>
              </a:rPr>
              <a:t>Climatol</a:t>
            </a:r>
            <a:r>
              <a:rPr lang="en-US" sz="1200" kern="1200" baseline="0" dirty="0" smtClean="0">
                <a:solidFill>
                  <a:schemeClr val="tx1"/>
                </a:solidFill>
                <a:latin typeface="+mn-lt"/>
                <a:ea typeface="+mn-ea"/>
                <a:cs typeface="+mn-cs"/>
              </a:rPr>
              <a:t>., 25: 1965-1978. </a:t>
            </a:r>
            <a:endParaRPr lang="en-US" dirty="0"/>
          </a:p>
        </p:txBody>
      </p:sp>
      <p:sp>
        <p:nvSpPr>
          <p:cNvPr id="4" name="Slide Number Placeholder 3"/>
          <p:cNvSpPr>
            <a:spLocks noGrp="1"/>
          </p:cNvSpPr>
          <p:nvPr>
            <p:ph type="sldNum" sz="quarter" idx="10"/>
          </p:nvPr>
        </p:nvSpPr>
        <p:spPr/>
        <p:txBody>
          <a:bodyPr/>
          <a:lstStyle/>
          <a:p>
            <a:fld id="{3CE0B3D7-E701-4CA3-A8C9-7EEF542C9AD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document can be used to help put our work in the context</a:t>
            </a:r>
            <a:r>
              <a:rPr lang="en-US" baseline="0" dirty="0" smtClean="0"/>
              <a:t> of what is being taught and practices by DOI land managers.</a:t>
            </a:r>
            <a:endParaRPr lang="en-US" dirty="0"/>
          </a:p>
        </p:txBody>
      </p:sp>
      <p:sp>
        <p:nvSpPr>
          <p:cNvPr id="4" name="Slide Number Placeholder 3"/>
          <p:cNvSpPr>
            <a:spLocks noGrp="1"/>
          </p:cNvSpPr>
          <p:nvPr>
            <p:ph type="sldNum" sz="quarter" idx="10"/>
          </p:nvPr>
        </p:nvSpPr>
        <p:spPr/>
        <p:txBody>
          <a:bodyPr/>
          <a:lstStyle/>
          <a:p>
            <a:fld id="{3CE0B3D7-E701-4CA3-A8C9-7EEF542C9ADE}"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Target:</a:t>
            </a:r>
          </a:p>
          <a:p>
            <a:pPr marL="225425" indent="-225425">
              <a:buFont typeface="Arial" pitchFamily="34" charset="0"/>
              <a:buChar char="•"/>
            </a:pPr>
            <a:r>
              <a:rPr lang="en-US" b="1" dirty="0" smtClean="0"/>
              <a:t>Species, habitat, ecosystem (service)</a:t>
            </a:r>
          </a:p>
          <a:p>
            <a:pPr marL="225425" indent="-225425">
              <a:buFont typeface="Arial" pitchFamily="34" charset="0"/>
              <a:buChar char="•"/>
            </a:pPr>
            <a:r>
              <a:rPr lang="en-US" b="1" dirty="0" smtClean="0"/>
              <a:t>In a defined space and time</a:t>
            </a:r>
          </a:p>
          <a:p>
            <a:endParaRPr lang="en-US" dirty="0" smtClean="0"/>
          </a:p>
          <a:p>
            <a:r>
              <a:rPr lang="en-US" b="1" dirty="0" smtClean="0"/>
              <a:t>Start with the end user in mind</a:t>
            </a:r>
          </a:p>
          <a:p>
            <a:pPr marL="225425" indent="-225425">
              <a:buFont typeface="Arial" pitchFamily="34" charset="0"/>
              <a:buChar char="•"/>
            </a:pPr>
            <a:r>
              <a:rPr lang="en-US" b="1" dirty="0" smtClean="0"/>
              <a:t>Audience</a:t>
            </a:r>
          </a:p>
          <a:p>
            <a:pPr marL="225425" indent="-225425">
              <a:buFont typeface="Arial" pitchFamily="34" charset="0"/>
              <a:buChar char="•"/>
            </a:pPr>
            <a:r>
              <a:rPr lang="en-US" b="1" dirty="0" smtClean="0"/>
              <a:t>Objective/concerns</a:t>
            </a:r>
          </a:p>
          <a:p>
            <a:pPr marL="225425" indent="-225425">
              <a:buFont typeface="Arial" pitchFamily="34" charset="0"/>
              <a:buChar char="•"/>
            </a:pPr>
            <a:r>
              <a:rPr lang="en-US" b="1" dirty="0" smtClean="0"/>
              <a:t>Decision constraints</a:t>
            </a:r>
          </a:p>
          <a:p>
            <a:endParaRPr lang="en-US" dirty="0" smtClean="0"/>
          </a:p>
          <a:p>
            <a:r>
              <a:rPr lang="en-US" dirty="0" smtClean="0"/>
              <a:t>Benefits:</a:t>
            </a:r>
          </a:p>
          <a:p>
            <a:r>
              <a:rPr lang="en-US" dirty="0" smtClean="0"/>
              <a:t>Provide data</a:t>
            </a:r>
          </a:p>
          <a:p>
            <a:r>
              <a:rPr lang="en-US" dirty="0" smtClean="0"/>
              <a:t>Refine scope and focus</a:t>
            </a:r>
          </a:p>
          <a:p>
            <a:r>
              <a:rPr lang="en-US" dirty="0" smtClean="0"/>
              <a:t>Sociopolitical context</a:t>
            </a:r>
          </a:p>
          <a:p>
            <a:r>
              <a:rPr lang="en-US" dirty="0" smtClean="0"/>
              <a:t>Build support for adaptation</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CE0B3D7-E701-4CA3-A8C9-7EEF542C9ADE}"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Target:</a:t>
            </a:r>
          </a:p>
          <a:p>
            <a:pPr marL="225425" indent="-225425">
              <a:buFont typeface="Arial" pitchFamily="34" charset="0"/>
              <a:buChar char="•"/>
            </a:pPr>
            <a:r>
              <a:rPr lang="en-US" b="1" dirty="0" smtClean="0"/>
              <a:t>Species, habitat, ecosystem (service)</a:t>
            </a:r>
          </a:p>
          <a:p>
            <a:pPr marL="225425" indent="-225425">
              <a:buFont typeface="Arial" pitchFamily="34" charset="0"/>
              <a:buChar char="•"/>
            </a:pPr>
            <a:r>
              <a:rPr lang="en-US" b="1" dirty="0" smtClean="0"/>
              <a:t>In a defined space and time</a:t>
            </a:r>
          </a:p>
          <a:p>
            <a:endParaRPr lang="en-US" dirty="0" smtClean="0"/>
          </a:p>
          <a:p>
            <a:r>
              <a:rPr lang="en-US" b="1" dirty="0" smtClean="0"/>
              <a:t>Start with the end user in mind</a:t>
            </a:r>
          </a:p>
          <a:p>
            <a:pPr marL="225425" indent="-225425">
              <a:buFont typeface="Arial" pitchFamily="34" charset="0"/>
              <a:buChar char="•"/>
            </a:pPr>
            <a:r>
              <a:rPr lang="en-US" b="1" dirty="0" smtClean="0"/>
              <a:t>Audience</a:t>
            </a:r>
          </a:p>
          <a:p>
            <a:pPr marL="225425" indent="-225425">
              <a:buFont typeface="Arial" pitchFamily="34" charset="0"/>
              <a:buChar char="•"/>
            </a:pPr>
            <a:r>
              <a:rPr lang="en-US" b="1" dirty="0" smtClean="0"/>
              <a:t>Objective/concerns</a:t>
            </a:r>
          </a:p>
          <a:p>
            <a:pPr marL="225425" indent="-225425">
              <a:buFont typeface="Arial" pitchFamily="34" charset="0"/>
              <a:buChar char="•"/>
            </a:pPr>
            <a:r>
              <a:rPr lang="en-US" b="1" dirty="0" smtClean="0"/>
              <a:t>Decision constraints</a:t>
            </a:r>
          </a:p>
          <a:p>
            <a:endParaRPr lang="en-US" dirty="0" smtClean="0"/>
          </a:p>
          <a:p>
            <a:r>
              <a:rPr lang="en-US" dirty="0" smtClean="0"/>
              <a:t>Benefits:</a:t>
            </a:r>
          </a:p>
          <a:p>
            <a:r>
              <a:rPr lang="en-US" dirty="0" smtClean="0"/>
              <a:t>Provide data</a:t>
            </a:r>
          </a:p>
          <a:p>
            <a:r>
              <a:rPr lang="en-US" dirty="0" smtClean="0"/>
              <a:t>Refine scope and focus</a:t>
            </a:r>
          </a:p>
          <a:p>
            <a:r>
              <a:rPr lang="en-US" dirty="0" smtClean="0"/>
              <a:t>Sociopolitical context</a:t>
            </a:r>
          </a:p>
          <a:p>
            <a:r>
              <a:rPr lang="en-US" dirty="0" smtClean="0"/>
              <a:t>Build support for adaptation</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CE0B3D7-E701-4CA3-A8C9-7EEF542C9ADE}"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a:t>
            </a:r>
            <a:r>
              <a:rPr lang="en-US" baseline="0" dirty="0" smtClean="0"/>
              <a:t> better figures (see Matt’s talk for URL resources)</a:t>
            </a:r>
            <a:endParaRPr lang="en-US" dirty="0" smtClean="0"/>
          </a:p>
          <a:p>
            <a:r>
              <a:rPr lang="en-US" dirty="0" smtClean="0"/>
              <a:t>Orange:</a:t>
            </a:r>
            <a:r>
              <a:rPr lang="en-US" baseline="0" dirty="0" smtClean="0"/>
              <a:t> intrinsic to system</a:t>
            </a:r>
          </a:p>
          <a:p>
            <a:r>
              <a:rPr lang="en-US" baseline="0" dirty="0" smtClean="0"/>
              <a:t>Blue: extrinsic</a:t>
            </a:r>
          </a:p>
          <a:p>
            <a:r>
              <a:rPr lang="en-US" baseline="0" dirty="0" smtClean="0"/>
              <a:t>Green: often based on human expectations.</a:t>
            </a:r>
            <a:endParaRPr lang="en-US" dirty="0"/>
          </a:p>
        </p:txBody>
      </p:sp>
      <p:sp>
        <p:nvSpPr>
          <p:cNvPr id="4" name="Slide Number Placeholder 3"/>
          <p:cNvSpPr>
            <a:spLocks noGrp="1"/>
          </p:cNvSpPr>
          <p:nvPr>
            <p:ph type="sldNum" sz="quarter" idx="10"/>
          </p:nvPr>
        </p:nvSpPr>
        <p:spPr/>
        <p:txBody>
          <a:bodyPr/>
          <a:lstStyle/>
          <a:p>
            <a:fld id="{3CE0B3D7-E701-4CA3-A8C9-7EEF542C9ADE}"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2010: </a:t>
            </a:r>
            <a:r>
              <a:rPr lang="en-US" dirty="0" err="1" smtClean="0"/>
              <a:t>Alask</a:t>
            </a:r>
            <a:r>
              <a:rPr lang="en-US" dirty="0" smtClean="0"/>
              <a:t>,</a:t>
            </a:r>
            <a:r>
              <a:rPr lang="en-US" baseline="0" dirty="0" smtClean="0"/>
              <a:t> </a:t>
            </a:r>
            <a:r>
              <a:rPr lang="en-US" dirty="0" smtClean="0"/>
              <a:t>Northwest, Southeast</a:t>
            </a:r>
          </a:p>
          <a:p>
            <a:r>
              <a:rPr lang="en-US" dirty="0" smtClean="0"/>
              <a:t>2011: Southwest</a:t>
            </a:r>
            <a:r>
              <a:rPr lang="en-US" baseline="0" dirty="0" smtClean="0"/>
              <a:t> and North Central</a:t>
            </a:r>
          </a:p>
          <a:p>
            <a:r>
              <a:rPr lang="en-US" baseline="0" dirty="0" smtClean="0"/>
              <a:t>2012: Pacific, South Central, Northeast</a:t>
            </a:r>
          </a:p>
          <a:p>
            <a:endParaRPr lang="en-US" baseline="0" dirty="0" smtClean="0"/>
          </a:p>
          <a:p>
            <a:pPr>
              <a:spcBef>
                <a:spcPct val="0"/>
              </a:spcBef>
              <a:buFont typeface="Wingdings" pitchFamily="2" charset="2"/>
              <a:buChar char="Ø"/>
            </a:pPr>
            <a:r>
              <a:rPr lang="en-US" dirty="0" smtClean="0">
                <a:latin typeface="Arial" charset="0"/>
                <a:cs typeface="Arial" charset="0"/>
              </a:rPr>
              <a:t>Regions have</a:t>
            </a:r>
            <a:r>
              <a:rPr lang="en-US" baseline="0" dirty="0" smtClean="0">
                <a:latin typeface="Arial" charset="0"/>
                <a:cs typeface="Arial" charset="0"/>
              </a:rPr>
              <a:t> “fuzzy boundaries” to accommodate biological realities and not be tied to a single geographic frame</a:t>
            </a:r>
          </a:p>
          <a:p>
            <a:pPr>
              <a:spcBef>
                <a:spcPct val="0"/>
              </a:spcBef>
              <a:buFont typeface="Wingdings" pitchFamily="2" charset="2"/>
              <a:buChar char="Ø"/>
            </a:pPr>
            <a:r>
              <a:rPr lang="en-US" dirty="0" smtClean="0">
                <a:latin typeface="Arial" charset="0"/>
                <a:cs typeface="Arial" charset="0"/>
              </a:rPr>
              <a:t>No single set of lines will work for every conservation challenge</a:t>
            </a:r>
          </a:p>
          <a:p>
            <a:pPr>
              <a:spcBef>
                <a:spcPct val="0"/>
              </a:spcBef>
              <a:buFont typeface="Wingdings" pitchFamily="2" charset="2"/>
              <a:buChar char="Ø"/>
            </a:pPr>
            <a:r>
              <a:rPr lang="en-US" dirty="0" smtClean="0">
                <a:latin typeface="Arial" charset="0"/>
                <a:cs typeface="Arial" charset="0"/>
              </a:rPr>
              <a:t>Climate change will have large regional expression, and the regions here will face common changes and resource conditions. </a:t>
            </a:r>
          </a:p>
          <a:p>
            <a:pPr>
              <a:spcBef>
                <a:spcPct val="0"/>
              </a:spcBef>
              <a:buFont typeface="Wingdings" pitchFamily="2" charset="2"/>
              <a:buChar char="Ø"/>
            </a:pPr>
            <a:r>
              <a:rPr lang="en-US" baseline="0" dirty="0" smtClean="0">
                <a:latin typeface="Arial" charset="0"/>
                <a:cs typeface="Arial" charset="0"/>
              </a:rPr>
              <a:t>Our goal is to </a:t>
            </a:r>
            <a:r>
              <a:rPr lang="en-US" dirty="0" smtClean="0">
                <a:latin typeface="Arial" charset="0"/>
                <a:cs typeface="Arial" charset="0"/>
              </a:rPr>
              <a:t>not let them get in the way of doing business. </a:t>
            </a:r>
            <a:endParaRPr lang="en-US" baseline="0" dirty="0" smtClean="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3CE0B3D7-E701-4CA3-A8C9-7EEF542C9ADE}"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427DF9C-18FB-4B34-864C-D9FEE49AC012}" type="datetimeFigureOut">
              <a:rPr lang="en-US" smtClean="0"/>
              <a:pPr/>
              <a:t>4/26/2012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E1ECB78-255B-4A6D-AD15-2B5254273ED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27DF9C-18FB-4B34-864C-D9FEE49AC012}"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ECB78-255B-4A6D-AD15-2B5254273E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27DF9C-18FB-4B34-864C-D9FEE49AC012}"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ECB78-255B-4A6D-AD15-2B5254273ED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27DF9C-18FB-4B34-864C-D9FEE49AC012}"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ECB78-255B-4A6D-AD15-2B5254273E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427DF9C-18FB-4B34-864C-D9FEE49AC012}"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ECB78-255B-4A6D-AD15-2B5254273ED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27DF9C-18FB-4B34-864C-D9FEE49AC012}"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ECB78-255B-4A6D-AD15-2B5254273E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427DF9C-18FB-4B34-864C-D9FEE49AC012}" type="datetimeFigureOut">
              <a:rPr lang="en-US" smtClean="0"/>
              <a:pPr/>
              <a:t>4/26/2012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1ECB78-255B-4A6D-AD15-2B5254273E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427DF9C-18FB-4B34-864C-D9FEE49AC012}" type="datetimeFigureOut">
              <a:rPr lang="en-US" smtClean="0"/>
              <a:pPr/>
              <a:t>4/26/2012</a:t>
            </a:fld>
            <a:endParaRPr lang="en-US"/>
          </a:p>
        </p:txBody>
      </p:sp>
      <p:sp>
        <p:nvSpPr>
          <p:cNvPr id="8" name="Slide Number Placeholder 7"/>
          <p:cNvSpPr>
            <a:spLocks noGrp="1"/>
          </p:cNvSpPr>
          <p:nvPr>
            <p:ph type="sldNum" sz="quarter" idx="11"/>
          </p:nvPr>
        </p:nvSpPr>
        <p:spPr/>
        <p:txBody>
          <a:bodyPr/>
          <a:lstStyle/>
          <a:p>
            <a:fld id="{BE1ECB78-255B-4A6D-AD15-2B5254273ED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7DF9C-18FB-4B34-864C-D9FEE49AC012}" type="datetimeFigureOut">
              <a:rPr lang="en-US" smtClean="0"/>
              <a:pPr/>
              <a:t>4/26/2012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1ECB78-255B-4A6D-AD15-2B5254273E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27DF9C-18FB-4B34-864C-D9FEE49AC012}"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E1ECB78-255B-4A6D-AD15-2B5254273E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427DF9C-18FB-4B34-864C-D9FEE49AC012}"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ECB78-255B-4A6D-AD15-2B5254273E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427DF9C-18FB-4B34-864C-D9FEE49AC012}" type="datetimeFigureOut">
              <a:rPr lang="en-US" smtClean="0"/>
              <a:pPr/>
              <a:t>4/26/2012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E1ECB78-255B-4A6D-AD15-2B5254273ED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7696200" cy="4876800"/>
          </a:xfrm>
          <a:prstGeom prst="rect">
            <a:avLst/>
          </a:prstGeom>
          <a:solidFill>
            <a:srgbClr val="EC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286000" y="1066800"/>
            <a:ext cx="6019800" cy="381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43400" y="5105400"/>
            <a:ext cx="1672253" cy="369332"/>
          </a:xfrm>
          <a:prstGeom prst="rect">
            <a:avLst/>
          </a:prstGeom>
          <a:noFill/>
        </p:spPr>
        <p:txBody>
          <a:bodyPr wrap="none" rtlCol="0">
            <a:spAutoFit/>
          </a:bodyPr>
          <a:lstStyle/>
          <a:p>
            <a:r>
              <a:rPr lang="en-US" b="1" dirty="0" smtClean="0">
                <a:solidFill>
                  <a:schemeClr val="accent3">
                    <a:lumMod val="50000"/>
                  </a:schemeClr>
                </a:solidFill>
              </a:rPr>
              <a:t>Funding level</a:t>
            </a:r>
            <a:endParaRPr lang="en-US" b="1" dirty="0">
              <a:solidFill>
                <a:schemeClr val="accent3">
                  <a:lumMod val="50000"/>
                </a:schemeClr>
              </a:solidFill>
            </a:endParaRPr>
          </a:p>
        </p:txBody>
      </p:sp>
      <p:sp>
        <p:nvSpPr>
          <p:cNvPr id="5" name="TextBox 4"/>
          <p:cNvSpPr txBox="1"/>
          <p:nvPr/>
        </p:nvSpPr>
        <p:spPr>
          <a:xfrm rot="16200000">
            <a:off x="1371933" y="2861260"/>
            <a:ext cx="825867" cy="369332"/>
          </a:xfrm>
          <a:prstGeom prst="rect">
            <a:avLst/>
          </a:prstGeom>
          <a:noFill/>
        </p:spPr>
        <p:txBody>
          <a:bodyPr wrap="none" rtlCol="0">
            <a:spAutoFit/>
          </a:bodyPr>
          <a:lstStyle/>
          <a:p>
            <a:r>
              <a:rPr lang="en-US" b="1" dirty="0" smtClean="0">
                <a:solidFill>
                  <a:schemeClr val="accent3">
                    <a:lumMod val="50000"/>
                  </a:schemeClr>
                </a:solidFill>
              </a:rPr>
              <a:t>Utility</a:t>
            </a:r>
            <a:endParaRPr lang="en-US" b="1" dirty="0">
              <a:solidFill>
                <a:schemeClr val="accent3">
                  <a:lumMod val="50000"/>
                </a:schemeClr>
              </a:solidFill>
            </a:endParaRPr>
          </a:p>
        </p:txBody>
      </p:sp>
      <p:sp>
        <p:nvSpPr>
          <p:cNvPr id="8" name="Freeform 7"/>
          <p:cNvSpPr/>
          <p:nvPr/>
        </p:nvSpPr>
        <p:spPr>
          <a:xfrm>
            <a:off x="2948152" y="1923393"/>
            <a:ext cx="3846786" cy="2932386"/>
          </a:xfrm>
          <a:custGeom>
            <a:avLst/>
            <a:gdLst>
              <a:gd name="connsiteX0" fmla="*/ 0 w 3846786"/>
              <a:gd name="connsiteY0" fmla="*/ 2932386 h 2932386"/>
              <a:gd name="connsiteX1" fmla="*/ 0 w 3846786"/>
              <a:gd name="connsiteY1" fmla="*/ 2727435 h 2932386"/>
              <a:gd name="connsiteX2" fmla="*/ 740979 w 3846786"/>
              <a:gd name="connsiteY2" fmla="*/ 2727435 h 2932386"/>
              <a:gd name="connsiteX3" fmla="*/ 740979 w 3846786"/>
              <a:gd name="connsiteY3" fmla="*/ 2506717 h 2932386"/>
              <a:gd name="connsiteX4" fmla="*/ 1040524 w 3846786"/>
              <a:gd name="connsiteY4" fmla="*/ 2506717 h 2932386"/>
              <a:gd name="connsiteX5" fmla="*/ 1024758 w 3846786"/>
              <a:gd name="connsiteY5" fmla="*/ 2396359 h 2932386"/>
              <a:gd name="connsiteX6" fmla="*/ 1229710 w 3846786"/>
              <a:gd name="connsiteY6" fmla="*/ 2396359 h 2932386"/>
              <a:gd name="connsiteX7" fmla="*/ 1229710 w 3846786"/>
              <a:gd name="connsiteY7" fmla="*/ 2317531 h 2932386"/>
              <a:gd name="connsiteX8" fmla="*/ 1765738 w 3846786"/>
              <a:gd name="connsiteY8" fmla="*/ 2317531 h 2932386"/>
              <a:gd name="connsiteX9" fmla="*/ 1765738 w 3846786"/>
              <a:gd name="connsiteY9" fmla="*/ 2144110 h 2932386"/>
              <a:gd name="connsiteX10" fmla="*/ 2112579 w 3846786"/>
              <a:gd name="connsiteY10" fmla="*/ 2144110 h 2932386"/>
              <a:gd name="connsiteX11" fmla="*/ 2128345 w 3846786"/>
              <a:gd name="connsiteY11" fmla="*/ 346841 h 2932386"/>
              <a:gd name="connsiteX12" fmla="*/ 2601310 w 3846786"/>
              <a:gd name="connsiteY12" fmla="*/ 346841 h 2932386"/>
              <a:gd name="connsiteX13" fmla="*/ 2601310 w 3846786"/>
              <a:gd name="connsiteY13" fmla="*/ 157655 h 2932386"/>
              <a:gd name="connsiteX14" fmla="*/ 2995448 w 3846786"/>
              <a:gd name="connsiteY14" fmla="*/ 157655 h 2932386"/>
              <a:gd name="connsiteX15" fmla="*/ 2995448 w 3846786"/>
              <a:gd name="connsiteY15" fmla="*/ 31531 h 2932386"/>
              <a:gd name="connsiteX16" fmla="*/ 3846786 w 3846786"/>
              <a:gd name="connsiteY16" fmla="*/ 15766 h 2932386"/>
              <a:gd name="connsiteX17" fmla="*/ 3783724 w 3846786"/>
              <a:gd name="connsiteY17" fmla="*/ 0 h 2932386"/>
              <a:gd name="connsiteX18" fmla="*/ 3783724 w 3846786"/>
              <a:gd name="connsiteY18" fmla="*/ 15766 h 293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6786" h="2932386">
                <a:moveTo>
                  <a:pt x="0" y="2932386"/>
                </a:moveTo>
                <a:lnTo>
                  <a:pt x="0" y="2727435"/>
                </a:lnTo>
                <a:lnTo>
                  <a:pt x="740979" y="2727435"/>
                </a:lnTo>
                <a:lnTo>
                  <a:pt x="740979" y="2506717"/>
                </a:lnTo>
                <a:lnTo>
                  <a:pt x="1040524" y="2506717"/>
                </a:lnTo>
                <a:lnTo>
                  <a:pt x="1024758" y="2396359"/>
                </a:lnTo>
                <a:lnTo>
                  <a:pt x="1229710" y="2396359"/>
                </a:lnTo>
                <a:lnTo>
                  <a:pt x="1229710" y="2317531"/>
                </a:lnTo>
                <a:lnTo>
                  <a:pt x="1765738" y="2317531"/>
                </a:lnTo>
                <a:lnTo>
                  <a:pt x="1765738" y="2144110"/>
                </a:lnTo>
                <a:lnTo>
                  <a:pt x="2112579" y="2144110"/>
                </a:lnTo>
                <a:lnTo>
                  <a:pt x="2128345" y="346841"/>
                </a:lnTo>
                <a:lnTo>
                  <a:pt x="2601310" y="346841"/>
                </a:lnTo>
                <a:lnTo>
                  <a:pt x="2601310" y="157655"/>
                </a:lnTo>
                <a:lnTo>
                  <a:pt x="2995448" y="157655"/>
                </a:lnTo>
                <a:lnTo>
                  <a:pt x="2995448" y="31531"/>
                </a:lnTo>
                <a:lnTo>
                  <a:pt x="3846786" y="15766"/>
                </a:lnTo>
                <a:lnTo>
                  <a:pt x="3783724" y="0"/>
                </a:lnTo>
                <a:lnTo>
                  <a:pt x="3783724" y="15766"/>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p:nvCxnSpPr>
        <p:spPr>
          <a:xfrm flipV="1">
            <a:off x="2286000" y="1066800"/>
            <a:ext cx="6019800" cy="3810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36183" y="1143000"/>
            <a:ext cx="8524942" cy="5105400"/>
          </a:xfrm>
          <a:prstGeom prst="rect">
            <a:avLst/>
          </a:prstGeom>
          <a:noFill/>
          <a:ln w="9525">
            <a:noFill/>
            <a:miter lim="800000"/>
            <a:headEnd/>
            <a:tailEnd/>
          </a:ln>
        </p:spPr>
      </p:pic>
      <p:sp>
        <p:nvSpPr>
          <p:cNvPr id="9" name="Rounded Rectangle 8"/>
          <p:cNvSpPr/>
          <p:nvPr/>
        </p:nvSpPr>
        <p:spPr>
          <a:xfrm>
            <a:off x="3124200" y="304800"/>
            <a:ext cx="5867400" cy="6400800"/>
          </a:xfrm>
          <a:prstGeom prst="round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0" y="152400"/>
            <a:ext cx="5867400" cy="6400800"/>
          </a:xfrm>
          <a:prstGeom prst="roundRect">
            <a:avLst/>
          </a:prstGeom>
          <a:noFill/>
          <a:ln w="57150">
            <a:solidFill>
              <a:srgbClr val="CEE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457200"/>
            <a:ext cx="2403222" cy="584775"/>
          </a:xfrm>
          <a:prstGeom prst="rect">
            <a:avLst/>
          </a:prstGeom>
          <a:noFill/>
        </p:spPr>
        <p:txBody>
          <a:bodyPr wrap="none" rtlCol="0">
            <a:spAutoFit/>
          </a:bodyPr>
          <a:lstStyle/>
          <a:p>
            <a:r>
              <a:rPr lang="en-US" sz="1600" b="1" dirty="0" smtClean="0">
                <a:solidFill>
                  <a:srgbClr val="DCFDBB"/>
                </a:solidFill>
              </a:rPr>
              <a:t>Landscape </a:t>
            </a:r>
            <a:r>
              <a:rPr lang="en-US" sz="1600" b="1" dirty="0" err="1" smtClean="0">
                <a:solidFill>
                  <a:srgbClr val="DCFDBB"/>
                </a:solidFill>
              </a:rPr>
              <a:t>Cons.Coop</a:t>
            </a:r>
            <a:r>
              <a:rPr lang="en-US" sz="1600" b="1" dirty="0" smtClean="0">
                <a:solidFill>
                  <a:srgbClr val="DCFDBB"/>
                </a:solidFill>
              </a:rPr>
              <a:t/>
            </a:r>
            <a:br>
              <a:rPr lang="en-US" sz="1600" b="1" dirty="0" smtClean="0">
                <a:solidFill>
                  <a:srgbClr val="DCFDBB"/>
                </a:solidFill>
              </a:rPr>
            </a:br>
            <a:r>
              <a:rPr lang="en-US" sz="1600" b="1" dirty="0" smtClean="0">
                <a:solidFill>
                  <a:srgbClr val="DCFDBB"/>
                </a:solidFill>
              </a:rPr>
              <a:t>&amp; other stakeholders</a:t>
            </a:r>
            <a:endParaRPr lang="en-US" sz="1600" b="1" dirty="0">
              <a:solidFill>
                <a:srgbClr val="DCFDBB"/>
              </a:solidFill>
            </a:endParaRPr>
          </a:p>
        </p:txBody>
      </p:sp>
      <p:sp>
        <p:nvSpPr>
          <p:cNvPr id="11" name="TextBox 10"/>
          <p:cNvSpPr txBox="1"/>
          <p:nvPr/>
        </p:nvSpPr>
        <p:spPr>
          <a:xfrm>
            <a:off x="5867400" y="304800"/>
            <a:ext cx="2749471" cy="646331"/>
          </a:xfrm>
          <a:prstGeom prst="rect">
            <a:avLst/>
          </a:prstGeom>
          <a:noFill/>
        </p:spPr>
        <p:txBody>
          <a:bodyPr wrap="none" rtlCol="0">
            <a:spAutoFit/>
          </a:bodyPr>
          <a:lstStyle/>
          <a:p>
            <a:r>
              <a:rPr lang="en-US" b="1" dirty="0" smtClean="0">
                <a:solidFill>
                  <a:schemeClr val="accent1">
                    <a:lumMod val="40000"/>
                    <a:lumOff val="60000"/>
                  </a:schemeClr>
                </a:solidFill>
              </a:rPr>
              <a:t>North Central </a:t>
            </a:r>
            <a:br>
              <a:rPr lang="en-US" b="1" dirty="0" smtClean="0">
                <a:solidFill>
                  <a:schemeClr val="accent1">
                    <a:lumMod val="40000"/>
                    <a:lumOff val="60000"/>
                  </a:schemeClr>
                </a:solidFill>
              </a:rPr>
            </a:br>
            <a:r>
              <a:rPr lang="en-US" b="1" dirty="0" smtClean="0">
                <a:solidFill>
                  <a:schemeClr val="accent1">
                    <a:lumMod val="40000"/>
                    <a:lumOff val="60000"/>
                  </a:schemeClr>
                </a:solidFill>
              </a:rPr>
              <a:t>Climate Science Center</a:t>
            </a:r>
            <a:endParaRPr lang="en-US" b="1"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cstate="print"/>
          <a:srcRect l="42905" b="43284"/>
          <a:stretch>
            <a:fillRect/>
          </a:stretch>
        </p:blipFill>
        <p:spPr bwMode="auto">
          <a:xfrm>
            <a:off x="0" y="4267200"/>
            <a:ext cx="4354990" cy="2590800"/>
          </a:xfrm>
          <a:prstGeom prst="rect">
            <a:avLst/>
          </a:prstGeom>
          <a:noFill/>
          <a:ln w="9525">
            <a:noFill/>
            <a:miter lim="800000"/>
            <a:headEnd/>
            <a:tailEnd/>
          </a:ln>
        </p:spPr>
      </p:pic>
      <p:cxnSp>
        <p:nvCxnSpPr>
          <p:cNvPr id="26" name="Straight Connector 25"/>
          <p:cNvCxnSpPr/>
          <p:nvPr/>
        </p:nvCxnSpPr>
        <p:spPr>
          <a:xfrm flipV="1">
            <a:off x="533400" y="304800"/>
            <a:ext cx="3276600" cy="457200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133600" y="3962400"/>
            <a:ext cx="6781800" cy="251460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795932" y="270804"/>
            <a:ext cx="5119468" cy="3733800"/>
            <a:chOff x="3886200" y="76200"/>
            <a:chExt cx="4953000" cy="3733800"/>
          </a:xfrm>
        </p:grpSpPr>
        <p:sp>
          <p:nvSpPr>
            <p:cNvPr id="21" name="Rectangle 20"/>
            <p:cNvSpPr/>
            <p:nvPr/>
          </p:nvSpPr>
          <p:spPr>
            <a:xfrm>
              <a:off x="3886200" y="76200"/>
              <a:ext cx="4953000" cy="3733800"/>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6"/>
            <p:cNvGrpSpPr/>
            <p:nvPr/>
          </p:nvGrpSpPr>
          <p:grpSpPr>
            <a:xfrm>
              <a:off x="3962400" y="228600"/>
              <a:ext cx="4724400" cy="3429000"/>
              <a:chOff x="2209800" y="1447800"/>
              <a:chExt cx="4724400" cy="3429000"/>
            </a:xfrm>
          </p:grpSpPr>
          <p:sp>
            <p:nvSpPr>
              <p:cNvPr id="2" name="Rounded Rectangle 1"/>
              <p:cNvSpPr/>
              <p:nvPr/>
            </p:nvSpPr>
            <p:spPr>
              <a:xfrm>
                <a:off x="3505200" y="4191000"/>
                <a:ext cx="2133600" cy="685800"/>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Vulnerability</a:t>
                </a:r>
                <a:endParaRPr lang="en-US" dirty="0">
                  <a:solidFill>
                    <a:srgbClr val="002060"/>
                  </a:solidFill>
                </a:endParaRPr>
              </a:p>
            </p:txBody>
          </p:sp>
          <p:sp>
            <p:nvSpPr>
              <p:cNvPr id="3" name="Rounded Rectangle 2"/>
              <p:cNvSpPr/>
              <p:nvPr/>
            </p:nvSpPr>
            <p:spPr>
              <a:xfrm>
                <a:off x="2743200" y="2971800"/>
                <a:ext cx="1676400" cy="762000"/>
              </a:xfrm>
              <a:prstGeom prst="roundRect">
                <a:avLst/>
              </a:prstGeom>
              <a:solidFill>
                <a:srgbClr val="DCFDB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Potential </a:t>
                </a:r>
                <a:br>
                  <a:rPr lang="en-US" dirty="0" smtClean="0">
                    <a:solidFill>
                      <a:srgbClr val="002060"/>
                    </a:solidFill>
                  </a:rPr>
                </a:br>
                <a:r>
                  <a:rPr lang="en-US" dirty="0" smtClean="0">
                    <a:solidFill>
                      <a:srgbClr val="002060"/>
                    </a:solidFill>
                  </a:rPr>
                  <a:t>Impact</a:t>
                </a:r>
                <a:endParaRPr lang="en-US" dirty="0">
                  <a:solidFill>
                    <a:srgbClr val="002060"/>
                  </a:solidFill>
                </a:endParaRPr>
              </a:p>
            </p:txBody>
          </p:sp>
          <p:sp>
            <p:nvSpPr>
              <p:cNvPr id="4" name="Rounded Rectangle 3"/>
              <p:cNvSpPr/>
              <p:nvPr/>
            </p:nvSpPr>
            <p:spPr>
              <a:xfrm>
                <a:off x="4648200" y="2971800"/>
                <a:ext cx="1676400" cy="762000"/>
              </a:xfrm>
              <a:prstGeom prst="roundRect">
                <a:avLst/>
              </a:prstGeom>
              <a:solidFill>
                <a:srgbClr val="DCFDB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Adaptive </a:t>
                </a:r>
                <a:br>
                  <a:rPr lang="en-US" dirty="0" smtClean="0">
                    <a:solidFill>
                      <a:srgbClr val="002060"/>
                    </a:solidFill>
                  </a:rPr>
                </a:br>
                <a:r>
                  <a:rPr lang="en-US" dirty="0" smtClean="0">
                    <a:solidFill>
                      <a:srgbClr val="002060"/>
                    </a:solidFill>
                  </a:rPr>
                  <a:t>Capacity</a:t>
                </a:r>
                <a:endParaRPr lang="en-US" dirty="0">
                  <a:solidFill>
                    <a:srgbClr val="002060"/>
                  </a:solidFill>
                </a:endParaRPr>
              </a:p>
            </p:txBody>
          </p:sp>
          <p:sp>
            <p:nvSpPr>
              <p:cNvPr id="5" name="TextBox 4"/>
              <p:cNvSpPr txBox="1"/>
              <p:nvPr/>
            </p:nvSpPr>
            <p:spPr>
              <a:xfrm>
                <a:off x="2210874" y="1905000"/>
                <a:ext cx="1223412" cy="369332"/>
              </a:xfrm>
              <a:prstGeom prst="rect">
                <a:avLst/>
              </a:prstGeom>
              <a:solidFill>
                <a:srgbClr val="FFE3AB"/>
              </a:solidFill>
              <a:ln w="28575">
                <a:solidFill>
                  <a:schemeClr val="tx1"/>
                </a:solidFill>
              </a:ln>
            </p:spPr>
            <p:txBody>
              <a:bodyPr wrap="none" rtlCol="0" anchor="ctr">
                <a:spAutoFit/>
              </a:bodyPr>
              <a:lstStyle/>
              <a:p>
                <a:r>
                  <a:rPr lang="en-US" dirty="0" smtClean="0">
                    <a:solidFill>
                      <a:srgbClr val="002060"/>
                    </a:solidFill>
                  </a:rPr>
                  <a:t>Sensitivity</a:t>
                </a:r>
                <a:endParaRPr lang="en-US" dirty="0">
                  <a:solidFill>
                    <a:srgbClr val="002060"/>
                  </a:solidFill>
                </a:endParaRPr>
              </a:p>
            </p:txBody>
          </p:sp>
          <p:sp>
            <p:nvSpPr>
              <p:cNvPr id="6" name="TextBox 5"/>
              <p:cNvSpPr txBox="1"/>
              <p:nvPr/>
            </p:nvSpPr>
            <p:spPr>
              <a:xfrm>
                <a:off x="2209800" y="2373868"/>
                <a:ext cx="1219200" cy="369332"/>
              </a:xfrm>
              <a:prstGeom prst="rect">
                <a:avLst/>
              </a:prstGeom>
              <a:solidFill>
                <a:srgbClr val="CCFFFF"/>
              </a:solidFill>
              <a:ln w="28575">
                <a:solidFill>
                  <a:schemeClr val="tx1"/>
                </a:solidFill>
              </a:ln>
            </p:spPr>
            <p:txBody>
              <a:bodyPr wrap="square" rtlCol="0" anchor="ctr">
                <a:spAutoFit/>
              </a:bodyPr>
              <a:lstStyle/>
              <a:p>
                <a:r>
                  <a:rPr lang="en-US" dirty="0" smtClean="0">
                    <a:solidFill>
                      <a:srgbClr val="002060"/>
                    </a:solidFill>
                  </a:rPr>
                  <a:t>Exposure</a:t>
                </a:r>
                <a:endParaRPr lang="en-US" dirty="0">
                  <a:solidFill>
                    <a:srgbClr val="002060"/>
                  </a:solidFill>
                </a:endParaRPr>
              </a:p>
            </p:txBody>
          </p:sp>
          <p:sp>
            <p:nvSpPr>
              <p:cNvPr id="7" name="TextBox 6"/>
              <p:cNvSpPr txBox="1"/>
              <p:nvPr/>
            </p:nvSpPr>
            <p:spPr>
              <a:xfrm>
                <a:off x="5562600" y="1447800"/>
                <a:ext cx="1371600" cy="369332"/>
              </a:xfrm>
              <a:prstGeom prst="rect">
                <a:avLst/>
              </a:prstGeom>
              <a:solidFill>
                <a:srgbClr val="FFE3AB"/>
              </a:solidFill>
              <a:ln w="28575">
                <a:solidFill>
                  <a:schemeClr val="tx1"/>
                </a:solidFill>
              </a:ln>
            </p:spPr>
            <p:txBody>
              <a:bodyPr wrap="square" rtlCol="0" anchor="ctr">
                <a:spAutoFit/>
              </a:bodyPr>
              <a:lstStyle/>
              <a:p>
                <a:r>
                  <a:rPr lang="en-US" dirty="0" smtClean="0">
                    <a:solidFill>
                      <a:srgbClr val="002060"/>
                    </a:solidFill>
                  </a:rPr>
                  <a:t>Resistance</a:t>
                </a:r>
                <a:endParaRPr lang="en-US" dirty="0">
                  <a:solidFill>
                    <a:srgbClr val="002060"/>
                  </a:solidFill>
                </a:endParaRPr>
              </a:p>
            </p:txBody>
          </p:sp>
          <p:sp>
            <p:nvSpPr>
              <p:cNvPr id="8" name="TextBox 7"/>
              <p:cNvSpPr txBox="1"/>
              <p:nvPr/>
            </p:nvSpPr>
            <p:spPr>
              <a:xfrm>
                <a:off x="5562600" y="1905000"/>
                <a:ext cx="1371600" cy="369332"/>
              </a:xfrm>
              <a:prstGeom prst="rect">
                <a:avLst/>
              </a:prstGeom>
              <a:solidFill>
                <a:srgbClr val="FFE3AB"/>
              </a:solidFill>
              <a:ln w="28575">
                <a:solidFill>
                  <a:schemeClr val="tx1"/>
                </a:solidFill>
              </a:ln>
            </p:spPr>
            <p:txBody>
              <a:bodyPr wrap="square" rtlCol="0" anchor="ctr">
                <a:spAutoFit/>
              </a:bodyPr>
              <a:lstStyle/>
              <a:p>
                <a:r>
                  <a:rPr lang="en-US" dirty="0" smtClean="0">
                    <a:solidFill>
                      <a:srgbClr val="002060"/>
                    </a:solidFill>
                  </a:rPr>
                  <a:t>Resilience</a:t>
                </a:r>
                <a:endParaRPr lang="en-US" dirty="0">
                  <a:solidFill>
                    <a:srgbClr val="002060"/>
                  </a:solidFill>
                </a:endParaRPr>
              </a:p>
            </p:txBody>
          </p:sp>
          <p:sp>
            <p:nvSpPr>
              <p:cNvPr id="9" name="TextBox 8"/>
              <p:cNvSpPr txBox="1"/>
              <p:nvPr/>
            </p:nvSpPr>
            <p:spPr>
              <a:xfrm>
                <a:off x="5562600" y="2373868"/>
                <a:ext cx="1371600" cy="369332"/>
              </a:xfrm>
              <a:prstGeom prst="rect">
                <a:avLst/>
              </a:prstGeom>
              <a:solidFill>
                <a:srgbClr val="CCFFFF"/>
              </a:solidFill>
              <a:ln w="28575">
                <a:solidFill>
                  <a:schemeClr val="tx1"/>
                </a:solidFill>
              </a:ln>
            </p:spPr>
            <p:txBody>
              <a:bodyPr wrap="square" rtlCol="0" anchor="ctr">
                <a:spAutoFit/>
              </a:bodyPr>
              <a:lstStyle/>
              <a:p>
                <a:r>
                  <a:rPr lang="en-US" dirty="0" smtClean="0">
                    <a:solidFill>
                      <a:srgbClr val="002060"/>
                    </a:solidFill>
                  </a:rPr>
                  <a:t>Transition</a:t>
                </a:r>
                <a:endParaRPr lang="en-US" dirty="0">
                  <a:solidFill>
                    <a:srgbClr val="002060"/>
                  </a:solidFill>
                </a:endParaRPr>
              </a:p>
            </p:txBody>
          </p:sp>
          <p:cxnSp>
            <p:nvCxnSpPr>
              <p:cNvPr id="16" name="Elbow Connector 15"/>
              <p:cNvCxnSpPr>
                <a:stCxn id="3" idx="2"/>
                <a:endCxn id="2" idx="0"/>
              </p:cNvCxnSpPr>
              <p:nvPr/>
            </p:nvCxnSpPr>
            <p:spPr>
              <a:xfrm rot="16200000" flipH="1">
                <a:off x="3848100" y="3467100"/>
                <a:ext cx="457200" cy="9906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4" idx="2"/>
                <a:endCxn id="2" idx="0"/>
              </p:cNvCxnSpPr>
              <p:nvPr/>
            </p:nvCxnSpPr>
            <p:spPr>
              <a:xfrm rot="5400000">
                <a:off x="4800600" y="3505200"/>
                <a:ext cx="457200" cy="9144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a:stCxn id="6" idx="3"/>
                <a:endCxn id="3" idx="0"/>
              </p:cNvCxnSpPr>
              <p:nvPr/>
            </p:nvCxnSpPr>
            <p:spPr>
              <a:xfrm>
                <a:off x="3429000" y="2558534"/>
                <a:ext cx="152400" cy="413266"/>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hape 21"/>
              <p:cNvCxnSpPr>
                <a:stCxn id="5" idx="3"/>
                <a:endCxn id="3" idx="0"/>
              </p:cNvCxnSpPr>
              <p:nvPr/>
            </p:nvCxnSpPr>
            <p:spPr>
              <a:xfrm>
                <a:off x="3434286" y="2089666"/>
                <a:ext cx="147114" cy="882134"/>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stCxn id="9" idx="1"/>
              </p:cNvCxnSpPr>
              <p:nvPr/>
            </p:nvCxnSpPr>
            <p:spPr>
              <a:xfrm rot="10800000" flipV="1">
                <a:off x="5486400" y="2558534"/>
                <a:ext cx="76200" cy="413266"/>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hape 31"/>
              <p:cNvCxnSpPr>
                <a:stCxn id="7" idx="1"/>
              </p:cNvCxnSpPr>
              <p:nvPr/>
            </p:nvCxnSpPr>
            <p:spPr>
              <a:xfrm rot="10800000" flipV="1">
                <a:off x="5486400" y="1632466"/>
                <a:ext cx="76200" cy="1339334"/>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hape 33"/>
              <p:cNvCxnSpPr>
                <a:stCxn id="8" idx="1"/>
              </p:cNvCxnSpPr>
              <p:nvPr/>
            </p:nvCxnSpPr>
            <p:spPr>
              <a:xfrm rot="10800000" flipV="1">
                <a:off x="5486400" y="2089666"/>
                <a:ext cx="76200" cy="882134"/>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762000"/>
            <a:ext cx="6629400" cy="4216539"/>
          </a:xfrm>
          <a:prstGeom prst="rect">
            <a:avLst/>
          </a:prstGeom>
          <a:noFill/>
        </p:spPr>
        <p:txBody>
          <a:bodyPr wrap="square" rtlCol="0">
            <a:spAutoFit/>
          </a:bodyPr>
          <a:lstStyle/>
          <a:p>
            <a:r>
              <a:rPr lang="en-US" sz="4800" b="1" dirty="0" smtClean="0"/>
              <a:t>Re</a:t>
            </a:r>
            <a:r>
              <a:rPr lang="en-US" sz="3600" dirty="0" smtClean="0"/>
              <a:t> source for</a:t>
            </a:r>
          </a:p>
          <a:p>
            <a:r>
              <a:rPr lang="en-US" sz="3600" dirty="0" smtClean="0"/>
              <a:t>    </a:t>
            </a:r>
            <a:r>
              <a:rPr lang="en-US" sz="4800" b="1" dirty="0" smtClean="0"/>
              <a:t>V</a:t>
            </a:r>
            <a:r>
              <a:rPr lang="en-US" sz="3600" dirty="0" smtClean="0"/>
              <a:t>ulnerability Assessment, </a:t>
            </a:r>
          </a:p>
          <a:p>
            <a:r>
              <a:rPr lang="en-US" sz="3600" dirty="0" smtClean="0"/>
              <a:t>    </a:t>
            </a:r>
            <a:r>
              <a:rPr lang="en-US" sz="4800" b="1" dirty="0" smtClean="0"/>
              <a:t>A</a:t>
            </a:r>
            <a:r>
              <a:rPr lang="en-US" sz="3600" dirty="0" smtClean="0"/>
              <a:t>daptation, and </a:t>
            </a:r>
          </a:p>
          <a:p>
            <a:r>
              <a:rPr lang="en-US" sz="3600" dirty="0" smtClean="0"/>
              <a:t>    </a:t>
            </a:r>
            <a:r>
              <a:rPr lang="en-US" sz="4400" b="1" dirty="0" smtClean="0"/>
              <a:t>M</a:t>
            </a:r>
            <a:r>
              <a:rPr lang="en-US" sz="3600" dirty="0" smtClean="0"/>
              <a:t>itigation </a:t>
            </a:r>
          </a:p>
          <a:p>
            <a:r>
              <a:rPr lang="en-US" sz="3600" dirty="0" smtClean="0"/>
              <a:t>    </a:t>
            </a:r>
            <a:r>
              <a:rPr lang="en-US" sz="4400" b="1" dirty="0" smtClean="0"/>
              <a:t>P</a:t>
            </a:r>
            <a:r>
              <a:rPr lang="en-US" sz="3600" dirty="0" smtClean="0"/>
              <a:t>lanning</a:t>
            </a:r>
            <a:br>
              <a:rPr lang="en-US" sz="3600" dirty="0" smtClean="0"/>
            </a:b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990600"/>
            <a:ext cx="9156108" cy="4343400"/>
          </a:xfrm>
          <a:prstGeom prst="rect">
            <a:avLst/>
          </a:prstGeom>
          <a:noFill/>
          <a:ln w="9525">
            <a:noFill/>
            <a:miter lim="800000"/>
            <a:headEnd/>
            <a:tailEnd/>
          </a:ln>
        </p:spPr>
      </p:pic>
    </p:spTree>
    <p:extLst>
      <p:ext uri="{BB962C8B-B14F-4D97-AF65-F5344CB8AC3E}">
        <p14:creationId xmlns:p14="http://schemas.microsoft.com/office/powerpoint/2010/main" xmlns="" val="3666801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cstate="screen"/>
          <a:srcRect/>
          <a:stretch>
            <a:fillRect/>
          </a:stretch>
        </p:blipFill>
        <p:spPr bwMode="auto">
          <a:xfrm>
            <a:off x="0" y="0"/>
            <a:ext cx="9144000" cy="690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7467600" cy="1143000"/>
          </a:xfrm>
        </p:spPr>
        <p:txBody>
          <a:bodyPr>
            <a:noAutofit/>
          </a:bodyPr>
          <a:lstStyle/>
          <a:p>
            <a:r>
              <a:rPr lang="en-US" sz="3600" b="1" dirty="0" smtClean="0"/>
              <a:t>North Central Climate Science Center </a:t>
            </a:r>
            <a:br>
              <a:rPr lang="en-US" sz="3600" b="1" dirty="0" smtClean="0"/>
            </a:br>
            <a:r>
              <a:rPr lang="en-US" sz="3600" b="1" dirty="0" smtClean="0"/>
              <a:t>University Consortium</a:t>
            </a:r>
            <a:endParaRPr lang="en-US" sz="3600" b="1" dirty="0"/>
          </a:p>
        </p:txBody>
      </p:sp>
      <p:pic>
        <p:nvPicPr>
          <p:cNvPr id="7" name="Picture 6" descr="doi-NCCSCmap.jpg"/>
          <p:cNvPicPr/>
          <p:nvPr/>
        </p:nvPicPr>
        <p:blipFill>
          <a:blip r:embed="rId2" cstate="print"/>
          <a:stretch>
            <a:fillRect/>
          </a:stretch>
        </p:blipFill>
        <p:spPr>
          <a:xfrm>
            <a:off x="1371600" y="1447800"/>
            <a:ext cx="6400800" cy="4772026"/>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screen"/>
          <a:srcRect/>
          <a:stretch>
            <a:fillRect/>
          </a:stretch>
        </p:blipFill>
        <p:spPr bwMode="auto">
          <a:xfrm>
            <a:off x="364165" y="1371600"/>
            <a:ext cx="6379535" cy="4572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North Central CSC domain</a:t>
            </a:r>
            <a:endParaRPr lang="en-US" dirty="0"/>
          </a:p>
        </p:txBody>
      </p:sp>
      <p:sp>
        <p:nvSpPr>
          <p:cNvPr id="9" name="Freeform 8"/>
          <p:cNvSpPr/>
          <p:nvPr/>
        </p:nvSpPr>
        <p:spPr>
          <a:xfrm>
            <a:off x="1681655" y="1756595"/>
            <a:ext cx="4191000" cy="3484180"/>
          </a:xfrm>
          <a:custGeom>
            <a:avLst/>
            <a:gdLst>
              <a:gd name="connsiteX0" fmla="*/ 63062 w 4191000"/>
              <a:gd name="connsiteY0" fmla="*/ 78828 h 3484180"/>
              <a:gd name="connsiteX1" fmla="*/ 47297 w 4191000"/>
              <a:gd name="connsiteY1" fmla="*/ 425670 h 3484180"/>
              <a:gd name="connsiteX2" fmla="*/ 47297 w 4191000"/>
              <a:gd name="connsiteY2" fmla="*/ 425670 h 3484180"/>
              <a:gd name="connsiteX3" fmla="*/ 157655 w 4191000"/>
              <a:gd name="connsiteY3" fmla="*/ 740980 h 3484180"/>
              <a:gd name="connsiteX4" fmla="*/ 204952 w 4191000"/>
              <a:gd name="connsiteY4" fmla="*/ 961697 h 3484180"/>
              <a:gd name="connsiteX5" fmla="*/ 346842 w 4191000"/>
              <a:gd name="connsiteY5" fmla="*/ 1292773 h 3484180"/>
              <a:gd name="connsiteX6" fmla="*/ 583324 w 4191000"/>
              <a:gd name="connsiteY6" fmla="*/ 1387366 h 3484180"/>
              <a:gd name="connsiteX7" fmla="*/ 709448 w 4191000"/>
              <a:gd name="connsiteY7" fmla="*/ 1418897 h 3484180"/>
              <a:gd name="connsiteX8" fmla="*/ 709448 w 4191000"/>
              <a:gd name="connsiteY8" fmla="*/ 1497725 h 3484180"/>
              <a:gd name="connsiteX9" fmla="*/ 614855 w 4191000"/>
              <a:gd name="connsiteY9" fmla="*/ 2286001 h 3484180"/>
              <a:gd name="connsiteX10" fmla="*/ 930166 w 4191000"/>
              <a:gd name="connsiteY10" fmla="*/ 2364828 h 3484180"/>
              <a:gd name="connsiteX11" fmla="*/ 867104 w 4191000"/>
              <a:gd name="connsiteY11" fmla="*/ 3247697 h 3484180"/>
              <a:gd name="connsiteX12" fmla="*/ 835573 w 4191000"/>
              <a:gd name="connsiteY12" fmla="*/ 3373821 h 3484180"/>
              <a:gd name="connsiteX13" fmla="*/ 977462 w 4191000"/>
              <a:gd name="connsiteY13" fmla="*/ 3421118 h 3484180"/>
              <a:gd name="connsiteX14" fmla="*/ 2380593 w 4191000"/>
              <a:gd name="connsiteY14" fmla="*/ 3484180 h 3484180"/>
              <a:gd name="connsiteX15" fmla="*/ 3925614 w 4191000"/>
              <a:gd name="connsiteY15" fmla="*/ 3452649 h 3484180"/>
              <a:gd name="connsiteX16" fmla="*/ 3972911 w 4191000"/>
              <a:gd name="connsiteY16" fmla="*/ 3421118 h 3484180"/>
              <a:gd name="connsiteX17" fmla="*/ 3972911 w 4191000"/>
              <a:gd name="connsiteY17" fmla="*/ 3153104 h 3484180"/>
              <a:gd name="connsiteX18" fmla="*/ 3909848 w 4191000"/>
              <a:gd name="connsiteY18" fmla="*/ 2774732 h 3484180"/>
              <a:gd name="connsiteX19" fmla="*/ 3831021 w 4191000"/>
              <a:gd name="connsiteY19" fmla="*/ 2632842 h 3484180"/>
              <a:gd name="connsiteX20" fmla="*/ 3720662 w 4191000"/>
              <a:gd name="connsiteY20" fmla="*/ 2490952 h 3484180"/>
              <a:gd name="connsiteX21" fmla="*/ 3657600 w 4191000"/>
              <a:gd name="connsiteY21" fmla="*/ 2364828 h 3484180"/>
              <a:gd name="connsiteX22" fmla="*/ 3594538 w 4191000"/>
              <a:gd name="connsiteY22" fmla="*/ 2159876 h 3484180"/>
              <a:gd name="connsiteX23" fmla="*/ 3547242 w 4191000"/>
              <a:gd name="connsiteY23" fmla="*/ 1954925 h 3484180"/>
              <a:gd name="connsiteX24" fmla="*/ 3499945 w 4191000"/>
              <a:gd name="connsiteY24" fmla="*/ 1876097 h 3484180"/>
              <a:gd name="connsiteX25" fmla="*/ 3499945 w 4191000"/>
              <a:gd name="connsiteY25" fmla="*/ 1592318 h 3484180"/>
              <a:gd name="connsiteX26" fmla="*/ 3468414 w 4191000"/>
              <a:gd name="connsiteY26" fmla="*/ 1166649 h 3484180"/>
              <a:gd name="connsiteX27" fmla="*/ 3389586 w 4191000"/>
              <a:gd name="connsiteY27" fmla="*/ 851339 h 3484180"/>
              <a:gd name="connsiteX28" fmla="*/ 3358055 w 4191000"/>
              <a:gd name="connsiteY28" fmla="*/ 536028 h 3484180"/>
              <a:gd name="connsiteX29" fmla="*/ 3358055 w 4191000"/>
              <a:gd name="connsiteY29" fmla="*/ 268014 h 3484180"/>
              <a:gd name="connsiteX30" fmla="*/ 3090042 w 4191000"/>
              <a:gd name="connsiteY30" fmla="*/ 268014 h 3484180"/>
              <a:gd name="connsiteX31" fmla="*/ 2301766 w 4191000"/>
              <a:gd name="connsiteY31" fmla="*/ 283780 h 3484180"/>
              <a:gd name="connsiteX32" fmla="*/ 1277007 w 4191000"/>
              <a:gd name="connsiteY32" fmla="*/ 189187 h 3484180"/>
              <a:gd name="connsiteX33" fmla="*/ 788276 w 4191000"/>
              <a:gd name="connsiteY33" fmla="*/ 110359 h 3484180"/>
              <a:gd name="connsiteX34" fmla="*/ 425669 w 4191000"/>
              <a:gd name="connsiteY34" fmla="*/ 15766 h 3484180"/>
              <a:gd name="connsiteX35" fmla="*/ 189186 w 4191000"/>
              <a:gd name="connsiteY35" fmla="*/ 15766 h 3484180"/>
              <a:gd name="connsiteX36" fmla="*/ 0 w 4191000"/>
              <a:gd name="connsiteY36" fmla="*/ 15766 h 348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91000" h="3484180">
                <a:moveTo>
                  <a:pt x="63062" y="78828"/>
                </a:moveTo>
                <a:lnTo>
                  <a:pt x="47297" y="425670"/>
                </a:lnTo>
                <a:lnTo>
                  <a:pt x="47297" y="425670"/>
                </a:lnTo>
                <a:cubicBezTo>
                  <a:pt x="65690" y="478222"/>
                  <a:pt x="131379" y="651642"/>
                  <a:pt x="157655" y="740980"/>
                </a:cubicBezTo>
                <a:cubicBezTo>
                  <a:pt x="183931" y="830318"/>
                  <a:pt x="173421" y="869731"/>
                  <a:pt x="204952" y="961697"/>
                </a:cubicBezTo>
                <a:cubicBezTo>
                  <a:pt x="236483" y="1053663"/>
                  <a:pt x="283780" y="1221828"/>
                  <a:pt x="346842" y="1292773"/>
                </a:cubicBezTo>
                <a:cubicBezTo>
                  <a:pt x="409904" y="1363718"/>
                  <a:pt x="522890" y="1366345"/>
                  <a:pt x="583324" y="1387366"/>
                </a:cubicBezTo>
                <a:cubicBezTo>
                  <a:pt x="643758" y="1408387"/>
                  <a:pt x="688427" y="1400504"/>
                  <a:pt x="709448" y="1418897"/>
                </a:cubicBezTo>
                <a:cubicBezTo>
                  <a:pt x="730469" y="1437290"/>
                  <a:pt x="725214" y="1353208"/>
                  <a:pt x="709448" y="1497725"/>
                </a:cubicBezTo>
                <a:cubicBezTo>
                  <a:pt x="693683" y="1642242"/>
                  <a:pt x="578069" y="2141484"/>
                  <a:pt x="614855" y="2286001"/>
                </a:cubicBezTo>
                <a:cubicBezTo>
                  <a:pt x="651641" y="2430518"/>
                  <a:pt x="888124" y="2204545"/>
                  <a:pt x="930166" y="2364828"/>
                </a:cubicBezTo>
                <a:cubicBezTo>
                  <a:pt x="972208" y="2525111"/>
                  <a:pt x="882869" y="3079532"/>
                  <a:pt x="867104" y="3247697"/>
                </a:cubicBezTo>
                <a:cubicBezTo>
                  <a:pt x="851339" y="3415862"/>
                  <a:pt x="817180" y="3344918"/>
                  <a:pt x="835573" y="3373821"/>
                </a:cubicBezTo>
                <a:cubicBezTo>
                  <a:pt x="853966" y="3402724"/>
                  <a:pt x="719959" y="3402725"/>
                  <a:pt x="977462" y="3421118"/>
                </a:cubicBezTo>
                <a:cubicBezTo>
                  <a:pt x="1234965" y="3439511"/>
                  <a:pt x="2380593" y="3484180"/>
                  <a:pt x="2380593" y="3484180"/>
                </a:cubicBezTo>
                <a:lnTo>
                  <a:pt x="3925614" y="3452649"/>
                </a:lnTo>
                <a:cubicBezTo>
                  <a:pt x="4191000" y="3442139"/>
                  <a:pt x="3965028" y="3471042"/>
                  <a:pt x="3972911" y="3421118"/>
                </a:cubicBezTo>
                <a:cubicBezTo>
                  <a:pt x="3980794" y="3371194"/>
                  <a:pt x="3983421" y="3260835"/>
                  <a:pt x="3972911" y="3153104"/>
                </a:cubicBezTo>
                <a:cubicBezTo>
                  <a:pt x="3962401" y="3045373"/>
                  <a:pt x="3933496" y="2861442"/>
                  <a:pt x="3909848" y="2774732"/>
                </a:cubicBezTo>
                <a:cubicBezTo>
                  <a:pt x="3886200" y="2688022"/>
                  <a:pt x="3862552" y="2680139"/>
                  <a:pt x="3831021" y="2632842"/>
                </a:cubicBezTo>
                <a:cubicBezTo>
                  <a:pt x="3799490" y="2585545"/>
                  <a:pt x="3749565" y="2535621"/>
                  <a:pt x="3720662" y="2490952"/>
                </a:cubicBezTo>
                <a:cubicBezTo>
                  <a:pt x="3691759" y="2446283"/>
                  <a:pt x="3678621" y="2420007"/>
                  <a:pt x="3657600" y="2364828"/>
                </a:cubicBezTo>
                <a:cubicBezTo>
                  <a:pt x="3636579" y="2309649"/>
                  <a:pt x="3612931" y="2228193"/>
                  <a:pt x="3594538" y="2159876"/>
                </a:cubicBezTo>
                <a:cubicBezTo>
                  <a:pt x="3576145" y="2091559"/>
                  <a:pt x="3563008" y="2002222"/>
                  <a:pt x="3547242" y="1954925"/>
                </a:cubicBezTo>
                <a:cubicBezTo>
                  <a:pt x="3531477" y="1907629"/>
                  <a:pt x="3507828" y="1936532"/>
                  <a:pt x="3499945" y="1876097"/>
                </a:cubicBezTo>
                <a:cubicBezTo>
                  <a:pt x="3492062" y="1815663"/>
                  <a:pt x="3505200" y="1710559"/>
                  <a:pt x="3499945" y="1592318"/>
                </a:cubicBezTo>
                <a:cubicBezTo>
                  <a:pt x="3494690" y="1474077"/>
                  <a:pt x="3486807" y="1290146"/>
                  <a:pt x="3468414" y="1166649"/>
                </a:cubicBezTo>
                <a:cubicBezTo>
                  <a:pt x="3450021" y="1043153"/>
                  <a:pt x="3407979" y="956443"/>
                  <a:pt x="3389586" y="851339"/>
                </a:cubicBezTo>
                <a:cubicBezTo>
                  <a:pt x="3371193" y="746235"/>
                  <a:pt x="3363310" y="633249"/>
                  <a:pt x="3358055" y="536028"/>
                </a:cubicBezTo>
                <a:cubicBezTo>
                  <a:pt x="3352800" y="438807"/>
                  <a:pt x="3402724" y="312683"/>
                  <a:pt x="3358055" y="268014"/>
                </a:cubicBezTo>
                <a:cubicBezTo>
                  <a:pt x="3313386" y="223345"/>
                  <a:pt x="3090042" y="268014"/>
                  <a:pt x="3090042" y="268014"/>
                </a:cubicBezTo>
                <a:cubicBezTo>
                  <a:pt x="2913994" y="270642"/>
                  <a:pt x="2603938" y="296918"/>
                  <a:pt x="2301766" y="283780"/>
                </a:cubicBezTo>
                <a:cubicBezTo>
                  <a:pt x="1999594" y="270642"/>
                  <a:pt x="1529255" y="218091"/>
                  <a:pt x="1277007" y="189187"/>
                </a:cubicBezTo>
                <a:cubicBezTo>
                  <a:pt x="1024759" y="160283"/>
                  <a:pt x="930166" y="139262"/>
                  <a:pt x="788276" y="110359"/>
                </a:cubicBezTo>
                <a:cubicBezTo>
                  <a:pt x="646386" y="81456"/>
                  <a:pt x="525517" y="31532"/>
                  <a:pt x="425669" y="15766"/>
                </a:cubicBezTo>
                <a:cubicBezTo>
                  <a:pt x="325821" y="0"/>
                  <a:pt x="189186" y="15766"/>
                  <a:pt x="189186" y="15766"/>
                </a:cubicBezTo>
                <a:lnTo>
                  <a:pt x="0" y="15766"/>
                </a:lnTo>
              </a:path>
            </a:pathLst>
          </a:custGeom>
          <a:ln w="5715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p:cNvPicPr>
            <a:picLocks noChangeAspect="1" noChangeArrowheads="1"/>
          </p:cNvPicPr>
          <p:nvPr/>
        </p:nvPicPr>
        <p:blipFill>
          <a:blip r:embed="rId4" cstate="screen"/>
          <a:srcRect/>
          <a:stretch>
            <a:fillRect/>
          </a:stretch>
        </p:blipFill>
        <p:spPr bwMode="auto">
          <a:xfrm>
            <a:off x="6858000" y="4343400"/>
            <a:ext cx="2136278" cy="1568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American Lands</a:t>
            </a:r>
            <a:endParaRPr lang="en-US" dirty="0"/>
          </a:p>
        </p:txBody>
      </p:sp>
      <p:pic>
        <p:nvPicPr>
          <p:cNvPr id="5" name="Picture 2"/>
          <p:cNvPicPr>
            <a:picLocks noChangeAspect="1" noChangeArrowheads="1"/>
          </p:cNvPicPr>
          <p:nvPr/>
        </p:nvPicPr>
        <p:blipFill>
          <a:blip r:embed="rId3" cstate="screen"/>
          <a:srcRect/>
          <a:stretch>
            <a:fillRect/>
          </a:stretch>
        </p:blipFill>
        <p:spPr bwMode="auto">
          <a:xfrm>
            <a:off x="457200" y="1524000"/>
            <a:ext cx="6289201" cy="4525962"/>
          </a:xfrm>
          <a:prstGeom prst="rect">
            <a:avLst/>
          </a:prstGeom>
          <a:noFill/>
          <a:ln w="9525">
            <a:noFill/>
            <a:miter lim="800000"/>
            <a:headEnd/>
            <a:tailEnd/>
          </a:ln>
        </p:spPr>
      </p:pic>
      <p:sp>
        <p:nvSpPr>
          <p:cNvPr id="6" name="Freeform 5"/>
          <p:cNvSpPr/>
          <p:nvPr/>
        </p:nvSpPr>
        <p:spPr>
          <a:xfrm>
            <a:off x="1647498" y="1828800"/>
            <a:ext cx="4191000" cy="3484180"/>
          </a:xfrm>
          <a:custGeom>
            <a:avLst/>
            <a:gdLst>
              <a:gd name="connsiteX0" fmla="*/ 63062 w 4191000"/>
              <a:gd name="connsiteY0" fmla="*/ 78828 h 3484180"/>
              <a:gd name="connsiteX1" fmla="*/ 47297 w 4191000"/>
              <a:gd name="connsiteY1" fmla="*/ 425670 h 3484180"/>
              <a:gd name="connsiteX2" fmla="*/ 47297 w 4191000"/>
              <a:gd name="connsiteY2" fmla="*/ 425670 h 3484180"/>
              <a:gd name="connsiteX3" fmla="*/ 157655 w 4191000"/>
              <a:gd name="connsiteY3" fmla="*/ 740980 h 3484180"/>
              <a:gd name="connsiteX4" fmla="*/ 204952 w 4191000"/>
              <a:gd name="connsiteY4" fmla="*/ 961697 h 3484180"/>
              <a:gd name="connsiteX5" fmla="*/ 346842 w 4191000"/>
              <a:gd name="connsiteY5" fmla="*/ 1292773 h 3484180"/>
              <a:gd name="connsiteX6" fmla="*/ 583324 w 4191000"/>
              <a:gd name="connsiteY6" fmla="*/ 1387366 h 3484180"/>
              <a:gd name="connsiteX7" fmla="*/ 709448 w 4191000"/>
              <a:gd name="connsiteY7" fmla="*/ 1418897 h 3484180"/>
              <a:gd name="connsiteX8" fmla="*/ 709448 w 4191000"/>
              <a:gd name="connsiteY8" fmla="*/ 1497725 h 3484180"/>
              <a:gd name="connsiteX9" fmla="*/ 614855 w 4191000"/>
              <a:gd name="connsiteY9" fmla="*/ 2286001 h 3484180"/>
              <a:gd name="connsiteX10" fmla="*/ 930166 w 4191000"/>
              <a:gd name="connsiteY10" fmla="*/ 2364828 h 3484180"/>
              <a:gd name="connsiteX11" fmla="*/ 867104 w 4191000"/>
              <a:gd name="connsiteY11" fmla="*/ 3247697 h 3484180"/>
              <a:gd name="connsiteX12" fmla="*/ 835573 w 4191000"/>
              <a:gd name="connsiteY12" fmla="*/ 3373821 h 3484180"/>
              <a:gd name="connsiteX13" fmla="*/ 977462 w 4191000"/>
              <a:gd name="connsiteY13" fmla="*/ 3421118 h 3484180"/>
              <a:gd name="connsiteX14" fmla="*/ 2380593 w 4191000"/>
              <a:gd name="connsiteY14" fmla="*/ 3484180 h 3484180"/>
              <a:gd name="connsiteX15" fmla="*/ 3925614 w 4191000"/>
              <a:gd name="connsiteY15" fmla="*/ 3452649 h 3484180"/>
              <a:gd name="connsiteX16" fmla="*/ 3972911 w 4191000"/>
              <a:gd name="connsiteY16" fmla="*/ 3421118 h 3484180"/>
              <a:gd name="connsiteX17" fmla="*/ 3972911 w 4191000"/>
              <a:gd name="connsiteY17" fmla="*/ 3153104 h 3484180"/>
              <a:gd name="connsiteX18" fmla="*/ 3909848 w 4191000"/>
              <a:gd name="connsiteY18" fmla="*/ 2774732 h 3484180"/>
              <a:gd name="connsiteX19" fmla="*/ 3831021 w 4191000"/>
              <a:gd name="connsiteY19" fmla="*/ 2632842 h 3484180"/>
              <a:gd name="connsiteX20" fmla="*/ 3720662 w 4191000"/>
              <a:gd name="connsiteY20" fmla="*/ 2490952 h 3484180"/>
              <a:gd name="connsiteX21" fmla="*/ 3657600 w 4191000"/>
              <a:gd name="connsiteY21" fmla="*/ 2364828 h 3484180"/>
              <a:gd name="connsiteX22" fmla="*/ 3594538 w 4191000"/>
              <a:gd name="connsiteY22" fmla="*/ 2159876 h 3484180"/>
              <a:gd name="connsiteX23" fmla="*/ 3547242 w 4191000"/>
              <a:gd name="connsiteY23" fmla="*/ 1954925 h 3484180"/>
              <a:gd name="connsiteX24" fmla="*/ 3499945 w 4191000"/>
              <a:gd name="connsiteY24" fmla="*/ 1876097 h 3484180"/>
              <a:gd name="connsiteX25" fmla="*/ 3499945 w 4191000"/>
              <a:gd name="connsiteY25" fmla="*/ 1592318 h 3484180"/>
              <a:gd name="connsiteX26" fmla="*/ 3468414 w 4191000"/>
              <a:gd name="connsiteY26" fmla="*/ 1166649 h 3484180"/>
              <a:gd name="connsiteX27" fmla="*/ 3389586 w 4191000"/>
              <a:gd name="connsiteY27" fmla="*/ 851339 h 3484180"/>
              <a:gd name="connsiteX28" fmla="*/ 3358055 w 4191000"/>
              <a:gd name="connsiteY28" fmla="*/ 536028 h 3484180"/>
              <a:gd name="connsiteX29" fmla="*/ 3358055 w 4191000"/>
              <a:gd name="connsiteY29" fmla="*/ 268014 h 3484180"/>
              <a:gd name="connsiteX30" fmla="*/ 3090042 w 4191000"/>
              <a:gd name="connsiteY30" fmla="*/ 268014 h 3484180"/>
              <a:gd name="connsiteX31" fmla="*/ 2301766 w 4191000"/>
              <a:gd name="connsiteY31" fmla="*/ 283780 h 3484180"/>
              <a:gd name="connsiteX32" fmla="*/ 1277007 w 4191000"/>
              <a:gd name="connsiteY32" fmla="*/ 189187 h 3484180"/>
              <a:gd name="connsiteX33" fmla="*/ 788276 w 4191000"/>
              <a:gd name="connsiteY33" fmla="*/ 110359 h 3484180"/>
              <a:gd name="connsiteX34" fmla="*/ 425669 w 4191000"/>
              <a:gd name="connsiteY34" fmla="*/ 15766 h 3484180"/>
              <a:gd name="connsiteX35" fmla="*/ 189186 w 4191000"/>
              <a:gd name="connsiteY35" fmla="*/ 15766 h 3484180"/>
              <a:gd name="connsiteX36" fmla="*/ 0 w 4191000"/>
              <a:gd name="connsiteY36" fmla="*/ 15766 h 348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91000" h="3484180">
                <a:moveTo>
                  <a:pt x="63062" y="78828"/>
                </a:moveTo>
                <a:lnTo>
                  <a:pt x="47297" y="425670"/>
                </a:lnTo>
                <a:lnTo>
                  <a:pt x="47297" y="425670"/>
                </a:lnTo>
                <a:cubicBezTo>
                  <a:pt x="65690" y="478222"/>
                  <a:pt x="131379" y="651642"/>
                  <a:pt x="157655" y="740980"/>
                </a:cubicBezTo>
                <a:cubicBezTo>
                  <a:pt x="183931" y="830318"/>
                  <a:pt x="173421" y="869731"/>
                  <a:pt x="204952" y="961697"/>
                </a:cubicBezTo>
                <a:cubicBezTo>
                  <a:pt x="236483" y="1053663"/>
                  <a:pt x="283780" y="1221828"/>
                  <a:pt x="346842" y="1292773"/>
                </a:cubicBezTo>
                <a:cubicBezTo>
                  <a:pt x="409904" y="1363718"/>
                  <a:pt x="522890" y="1366345"/>
                  <a:pt x="583324" y="1387366"/>
                </a:cubicBezTo>
                <a:cubicBezTo>
                  <a:pt x="643758" y="1408387"/>
                  <a:pt x="688427" y="1400504"/>
                  <a:pt x="709448" y="1418897"/>
                </a:cubicBezTo>
                <a:cubicBezTo>
                  <a:pt x="730469" y="1437290"/>
                  <a:pt x="725214" y="1353208"/>
                  <a:pt x="709448" y="1497725"/>
                </a:cubicBezTo>
                <a:cubicBezTo>
                  <a:pt x="693683" y="1642242"/>
                  <a:pt x="578069" y="2141484"/>
                  <a:pt x="614855" y="2286001"/>
                </a:cubicBezTo>
                <a:cubicBezTo>
                  <a:pt x="651641" y="2430518"/>
                  <a:pt x="888124" y="2204545"/>
                  <a:pt x="930166" y="2364828"/>
                </a:cubicBezTo>
                <a:cubicBezTo>
                  <a:pt x="972208" y="2525111"/>
                  <a:pt x="882869" y="3079532"/>
                  <a:pt x="867104" y="3247697"/>
                </a:cubicBezTo>
                <a:cubicBezTo>
                  <a:pt x="851339" y="3415862"/>
                  <a:pt x="817180" y="3344918"/>
                  <a:pt x="835573" y="3373821"/>
                </a:cubicBezTo>
                <a:cubicBezTo>
                  <a:pt x="853966" y="3402724"/>
                  <a:pt x="719959" y="3402725"/>
                  <a:pt x="977462" y="3421118"/>
                </a:cubicBezTo>
                <a:cubicBezTo>
                  <a:pt x="1234965" y="3439511"/>
                  <a:pt x="2380593" y="3484180"/>
                  <a:pt x="2380593" y="3484180"/>
                </a:cubicBezTo>
                <a:lnTo>
                  <a:pt x="3925614" y="3452649"/>
                </a:lnTo>
                <a:cubicBezTo>
                  <a:pt x="4191000" y="3442139"/>
                  <a:pt x="3965028" y="3471042"/>
                  <a:pt x="3972911" y="3421118"/>
                </a:cubicBezTo>
                <a:cubicBezTo>
                  <a:pt x="3980794" y="3371194"/>
                  <a:pt x="3983421" y="3260835"/>
                  <a:pt x="3972911" y="3153104"/>
                </a:cubicBezTo>
                <a:cubicBezTo>
                  <a:pt x="3962401" y="3045373"/>
                  <a:pt x="3933496" y="2861442"/>
                  <a:pt x="3909848" y="2774732"/>
                </a:cubicBezTo>
                <a:cubicBezTo>
                  <a:pt x="3886200" y="2688022"/>
                  <a:pt x="3862552" y="2680139"/>
                  <a:pt x="3831021" y="2632842"/>
                </a:cubicBezTo>
                <a:cubicBezTo>
                  <a:pt x="3799490" y="2585545"/>
                  <a:pt x="3749565" y="2535621"/>
                  <a:pt x="3720662" y="2490952"/>
                </a:cubicBezTo>
                <a:cubicBezTo>
                  <a:pt x="3691759" y="2446283"/>
                  <a:pt x="3678621" y="2420007"/>
                  <a:pt x="3657600" y="2364828"/>
                </a:cubicBezTo>
                <a:cubicBezTo>
                  <a:pt x="3636579" y="2309649"/>
                  <a:pt x="3612931" y="2228193"/>
                  <a:pt x="3594538" y="2159876"/>
                </a:cubicBezTo>
                <a:cubicBezTo>
                  <a:pt x="3576145" y="2091559"/>
                  <a:pt x="3563008" y="2002222"/>
                  <a:pt x="3547242" y="1954925"/>
                </a:cubicBezTo>
                <a:cubicBezTo>
                  <a:pt x="3531477" y="1907629"/>
                  <a:pt x="3507828" y="1936532"/>
                  <a:pt x="3499945" y="1876097"/>
                </a:cubicBezTo>
                <a:cubicBezTo>
                  <a:pt x="3492062" y="1815663"/>
                  <a:pt x="3505200" y="1710559"/>
                  <a:pt x="3499945" y="1592318"/>
                </a:cubicBezTo>
                <a:cubicBezTo>
                  <a:pt x="3494690" y="1474077"/>
                  <a:pt x="3486807" y="1290146"/>
                  <a:pt x="3468414" y="1166649"/>
                </a:cubicBezTo>
                <a:cubicBezTo>
                  <a:pt x="3450021" y="1043153"/>
                  <a:pt x="3407979" y="956443"/>
                  <a:pt x="3389586" y="851339"/>
                </a:cubicBezTo>
                <a:cubicBezTo>
                  <a:pt x="3371193" y="746235"/>
                  <a:pt x="3363310" y="633249"/>
                  <a:pt x="3358055" y="536028"/>
                </a:cubicBezTo>
                <a:cubicBezTo>
                  <a:pt x="3352800" y="438807"/>
                  <a:pt x="3402724" y="312683"/>
                  <a:pt x="3358055" y="268014"/>
                </a:cubicBezTo>
                <a:cubicBezTo>
                  <a:pt x="3313386" y="223345"/>
                  <a:pt x="3090042" y="268014"/>
                  <a:pt x="3090042" y="268014"/>
                </a:cubicBezTo>
                <a:cubicBezTo>
                  <a:pt x="2913994" y="270642"/>
                  <a:pt x="2603938" y="296918"/>
                  <a:pt x="2301766" y="283780"/>
                </a:cubicBezTo>
                <a:cubicBezTo>
                  <a:pt x="1999594" y="270642"/>
                  <a:pt x="1529255" y="218091"/>
                  <a:pt x="1277007" y="189187"/>
                </a:cubicBezTo>
                <a:cubicBezTo>
                  <a:pt x="1024759" y="160283"/>
                  <a:pt x="930166" y="139262"/>
                  <a:pt x="788276" y="110359"/>
                </a:cubicBezTo>
                <a:cubicBezTo>
                  <a:pt x="646386" y="81456"/>
                  <a:pt x="525517" y="31532"/>
                  <a:pt x="425669" y="15766"/>
                </a:cubicBezTo>
                <a:cubicBezTo>
                  <a:pt x="325821" y="0"/>
                  <a:pt x="189186" y="15766"/>
                  <a:pt x="189186" y="15766"/>
                </a:cubicBezTo>
                <a:lnTo>
                  <a:pt x="0" y="15766"/>
                </a:lnTo>
              </a:path>
            </a:pathLst>
          </a:custGeom>
          <a:ln w="5715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944562"/>
          </a:xfrm>
        </p:spPr>
        <p:txBody>
          <a:bodyPr>
            <a:noAutofit/>
          </a:bodyPr>
          <a:lstStyle/>
          <a:p>
            <a:r>
              <a:rPr lang="en-US" sz="4000" dirty="0" smtClean="0"/>
              <a:t>112</a:t>
            </a:r>
            <a:r>
              <a:rPr lang="en-US" sz="4000" baseline="30000" dirty="0" smtClean="0"/>
              <a:t>th</a:t>
            </a:r>
            <a:r>
              <a:rPr lang="en-US" sz="4000" dirty="0" smtClean="0"/>
              <a:t> Congressional Districts</a:t>
            </a:r>
            <a:endParaRPr lang="en-US" sz="4000" dirty="0"/>
          </a:p>
        </p:txBody>
      </p:sp>
      <p:pic>
        <p:nvPicPr>
          <p:cNvPr id="1026" name="Picture 2"/>
          <p:cNvPicPr>
            <a:picLocks noChangeAspect="1" noChangeArrowheads="1"/>
          </p:cNvPicPr>
          <p:nvPr/>
        </p:nvPicPr>
        <p:blipFill>
          <a:blip r:embed="rId3" cstate="screen"/>
          <a:srcRect/>
          <a:stretch>
            <a:fillRect/>
          </a:stretch>
        </p:blipFill>
        <p:spPr bwMode="auto">
          <a:xfrm>
            <a:off x="238124" y="1562100"/>
            <a:ext cx="7000875" cy="4900613"/>
          </a:xfrm>
          <a:prstGeom prst="rect">
            <a:avLst/>
          </a:prstGeom>
          <a:noFill/>
          <a:ln w="9525">
            <a:noFill/>
            <a:miter lim="800000"/>
            <a:headEnd/>
            <a:tailEnd/>
          </a:ln>
        </p:spPr>
      </p:pic>
      <p:sp>
        <p:nvSpPr>
          <p:cNvPr id="5" name="Freeform 4"/>
          <p:cNvSpPr/>
          <p:nvPr/>
        </p:nvSpPr>
        <p:spPr>
          <a:xfrm>
            <a:off x="1371600" y="1828800"/>
            <a:ext cx="5029200" cy="4038600"/>
          </a:xfrm>
          <a:custGeom>
            <a:avLst/>
            <a:gdLst>
              <a:gd name="connsiteX0" fmla="*/ 63062 w 4191000"/>
              <a:gd name="connsiteY0" fmla="*/ 78828 h 3484180"/>
              <a:gd name="connsiteX1" fmla="*/ 47297 w 4191000"/>
              <a:gd name="connsiteY1" fmla="*/ 425670 h 3484180"/>
              <a:gd name="connsiteX2" fmla="*/ 47297 w 4191000"/>
              <a:gd name="connsiteY2" fmla="*/ 425670 h 3484180"/>
              <a:gd name="connsiteX3" fmla="*/ 157655 w 4191000"/>
              <a:gd name="connsiteY3" fmla="*/ 740980 h 3484180"/>
              <a:gd name="connsiteX4" fmla="*/ 204952 w 4191000"/>
              <a:gd name="connsiteY4" fmla="*/ 961697 h 3484180"/>
              <a:gd name="connsiteX5" fmla="*/ 346842 w 4191000"/>
              <a:gd name="connsiteY5" fmla="*/ 1292773 h 3484180"/>
              <a:gd name="connsiteX6" fmla="*/ 583324 w 4191000"/>
              <a:gd name="connsiteY6" fmla="*/ 1387366 h 3484180"/>
              <a:gd name="connsiteX7" fmla="*/ 709448 w 4191000"/>
              <a:gd name="connsiteY7" fmla="*/ 1418897 h 3484180"/>
              <a:gd name="connsiteX8" fmla="*/ 709448 w 4191000"/>
              <a:gd name="connsiteY8" fmla="*/ 1497725 h 3484180"/>
              <a:gd name="connsiteX9" fmla="*/ 614855 w 4191000"/>
              <a:gd name="connsiteY9" fmla="*/ 2286001 h 3484180"/>
              <a:gd name="connsiteX10" fmla="*/ 930166 w 4191000"/>
              <a:gd name="connsiteY10" fmla="*/ 2364828 h 3484180"/>
              <a:gd name="connsiteX11" fmla="*/ 867104 w 4191000"/>
              <a:gd name="connsiteY11" fmla="*/ 3247697 h 3484180"/>
              <a:gd name="connsiteX12" fmla="*/ 835573 w 4191000"/>
              <a:gd name="connsiteY12" fmla="*/ 3373821 h 3484180"/>
              <a:gd name="connsiteX13" fmla="*/ 977462 w 4191000"/>
              <a:gd name="connsiteY13" fmla="*/ 3421118 h 3484180"/>
              <a:gd name="connsiteX14" fmla="*/ 2380593 w 4191000"/>
              <a:gd name="connsiteY14" fmla="*/ 3484180 h 3484180"/>
              <a:gd name="connsiteX15" fmla="*/ 3925614 w 4191000"/>
              <a:gd name="connsiteY15" fmla="*/ 3452649 h 3484180"/>
              <a:gd name="connsiteX16" fmla="*/ 3972911 w 4191000"/>
              <a:gd name="connsiteY16" fmla="*/ 3421118 h 3484180"/>
              <a:gd name="connsiteX17" fmla="*/ 3972911 w 4191000"/>
              <a:gd name="connsiteY17" fmla="*/ 3153104 h 3484180"/>
              <a:gd name="connsiteX18" fmla="*/ 3909848 w 4191000"/>
              <a:gd name="connsiteY18" fmla="*/ 2774732 h 3484180"/>
              <a:gd name="connsiteX19" fmla="*/ 3831021 w 4191000"/>
              <a:gd name="connsiteY19" fmla="*/ 2632842 h 3484180"/>
              <a:gd name="connsiteX20" fmla="*/ 3720662 w 4191000"/>
              <a:gd name="connsiteY20" fmla="*/ 2490952 h 3484180"/>
              <a:gd name="connsiteX21" fmla="*/ 3657600 w 4191000"/>
              <a:gd name="connsiteY21" fmla="*/ 2364828 h 3484180"/>
              <a:gd name="connsiteX22" fmla="*/ 3594538 w 4191000"/>
              <a:gd name="connsiteY22" fmla="*/ 2159876 h 3484180"/>
              <a:gd name="connsiteX23" fmla="*/ 3547242 w 4191000"/>
              <a:gd name="connsiteY23" fmla="*/ 1954925 h 3484180"/>
              <a:gd name="connsiteX24" fmla="*/ 3499945 w 4191000"/>
              <a:gd name="connsiteY24" fmla="*/ 1876097 h 3484180"/>
              <a:gd name="connsiteX25" fmla="*/ 3499945 w 4191000"/>
              <a:gd name="connsiteY25" fmla="*/ 1592318 h 3484180"/>
              <a:gd name="connsiteX26" fmla="*/ 3468414 w 4191000"/>
              <a:gd name="connsiteY26" fmla="*/ 1166649 h 3484180"/>
              <a:gd name="connsiteX27" fmla="*/ 3389586 w 4191000"/>
              <a:gd name="connsiteY27" fmla="*/ 851339 h 3484180"/>
              <a:gd name="connsiteX28" fmla="*/ 3358055 w 4191000"/>
              <a:gd name="connsiteY28" fmla="*/ 536028 h 3484180"/>
              <a:gd name="connsiteX29" fmla="*/ 3358055 w 4191000"/>
              <a:gd name="connsiteY29" fmla="*/ 268014 h 3484180"/>
              <a:gd name="connsiteX30" fmla="*/ 3090042 w 4191000"/>
              <a:gd name="connsiteY30" fmla="*/ 268014 h 3484180"/>
              <a:gd name="connsiteX31" fmla="*/ 2301766 w 4191000"/>
              <a:gd name="connsiteY31" fmla="*/ 283780 h 3484180"/>
              <a:gd name="connsiteX32" fmla="*/ 1277007 w 4191000"/>
              <a:gd name="connsiteY32" fmla="*/ 189187 h 3484180"/>
              <a:gd name="connsiteX33" fmla="*/ 788276 w 4191000"/>
              <a:gd name="connsiteY33" fmla="*/ 110359 h 3484180"/>
              <a:gd name="connsiteX34" fmla="*/ 425669 w 4191000"/>
              <a:gd name="connsiteY34" fmla="*/ 15766 h 3484180"/>
              <a:gd name="connsiteX35" fmla="*/ 189186 w 4191000"/>
              <a:gd name="connsiteY35" fmla="*/ 15766 h 3484180"/>
              <a:gd name="connsiteX36" fmla="*/ 0 w 4191000"/>
              <a:gd name="connsiteY36" fmla="*/ 15766 h 348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91000" h="3484180">
                <a:moveTo>
                  <a:pt x="63062" y="78828"/>
                </a:moveTo>
                <a:lnTo>
                  <a:pt x="47297" y="425670"/>
                </a:lnTo>
                <a:lnTo>
                  <a:pt x="47297" y="425670"/>
                </a:lnTo>
                <a:cubicBezTo>
                  <a:pt x="65690" y="478222"/>
                  <a:pt x="131379" y="651642"/>
                  <a:pt x="157655" y="740980"/>
                </a:cubicBezTo>
                <a:cubicBezTo>
                  <a:pt x="183931" y="830318"/>
                  <a:pt x="173421" y="869731"/>
                  <a:pt x="204952" y="961697"/>
                </a:cubicBezTo>
                <a:cubicBezTo>
                  <a:pt x="236483" y="1053663"/>
                  <a:pt x="283780" y="1221828"/>
                  <a:pt x="346842" y="1292773"/>
                </a:cubicBezTo>
                <a:cubicBezTo>
                  <a:pt x="409904" y="1363718"/>
                  <a:pt x="522890" y="1366345"/>
                  <a:pt x="583324" y="1387366"/>
                </a:cubicBezTo>
                <a:cubicBezTo>
                  <a:pt x="643758" y="1408387"/>
                  <a:pt x="688427" y="1400504"/>
                  <a:pt x="709448" y="1418897"/>
                </a:cubicBezTo>
                <a:cubicBezTo>
                  <a:pt x="730469" y="1437290"/>
                  <a:pt x="725214" y="1353208"/>
                  <a:pt x="709448" y="1497725"/>
                </a:cubicBezTo>
                <a:cubicBezTo>
                  <a:pt x="693683" y="1642242"/>
                  <a:pt x="578069" y="2141484"/>
                  <a:pt x="614855" y="2286001"/>
                </a:cubicBezTo>
                <a:cubicBezTo>
                  <a:pt x="651641" y="2430518"/>
                  <a:pt x="888124" y="2204545"/>
                  <a:pt x="930166" y="2364828"/>
                </a:cubicBezTo>
                <a:cubicBezTo>
                  <a:pt x="972208" y="2525111"/>
                  <a:pt x="882869" y="3079532"/>
                  <a:pt x="867104" y="3247697"/>
                </a:cubicBezTo>
                <a:cubicBezTo>
                  <a:pt x="851339" y="3415862"/>
                  <a:pt x="817180" y="3344918"/>
                  <a:pt x="835573" y="3373821"/>
                </a:cubicBezTo>
                <a:cubicBezTo>
                  <a:pt x="853966" y="3402724"/>
                  <a:pt x="719959" y="3402725"/>
                  <a:pt x="977462" y="3421118"/>
                </a:cubicBezTo>
                <a:cubicBezTo>
                  <a:pt x="1234965" y="3439511"/>
                  <a:pt x="2380593" y="3484180"/>
                  <a:pt x="2380593" y="3484180"/>
                </a:cubicBezTo>
                <a:lnTo>
                  <a:pt x="3925614" y="3452649"/>
                </a:lnTo>
                <a:cubicBezTo>
                  <a:pt x="4191000" y="3442139"/>
                  <a:pt x="3965028" y="3471042"/>
                  <a:pt x="3972911" y="3421118"/>
                </a:cubicBezTo>
                <a:cubicBezTo>
                  <a:pt x="3980794" y="3371194"/>
                  <a:pt x="3983421" y="3260835"/>
                  <a:pt x="3972911" y="3153104"/>
                </a:cubicBezTo>
                <a:cubicBezTo>
                  <a:pt x="3962401" y="3045373"/>
                  <a:pt x="3933496" y="2861442"/>
                  <a:pt x="3909848" y="2774732"/>
                </a:cubicBezTo>
                <a:cubicBezTo>
                  <a:pt x="3886200" y="2688022"/>
                  <a:pt x="3862552" y="2680139"/>
                  <a:pt x="3831021" y="2632842"/>
                </a:cubicBezTo>
                <a:cubicBezTo>
                  <a:pt x="3799490" y="2585545"/>
                  <a:pt x="3749565" y="2535621"/>
                  <a:pt x="3720662" y="2490952"/>
                </a:cubicBezTo>
                <a:cubicBezTo>
                  <a:pt x="3691759" y="2446283"/>
                  <a:pt x="3678621" y="2420007"/>
                  <a:pt x="3657600" y="2364828"/>
                </a:cubicBezTo>
                <a:cubicBezTo>
                  <a:pt x="3636579" y="2309649"/>
                  <a:pt x="3612931" y="2228193"/>
                  <a:pt x="3594538" y="2159876"/>
                </a:cubicBezTo>
                <a:cubicBezTo>
                  <a:pt x="3576145" y="2091559"/>
                  <a:pt x="3563008" y="2002222"/>
                  <a:pt x="3547242" y="1954925"/>
                </a:cubicBezTo>
                <a:cubicBezTo>
                  <a:pt x="3531477" y="1907629"/>
                  <a:pt x="3507828" y="1936532"/>
                  <a:pt x="3499945" y="1876097"/>
                </a:cubicBezTo>
                <a:cubicBezTo>
                  <a:pt x="3492062" y="1815663"/>
                  <a:pt x="3505200" y="1710559"/>
                  <a:pt x="3499945" y="1592318"/>
                </a:cubicBezTo>
                <a:cubicBezTo>
                  <a:pt x="3494690" y="1474077"/>
                  <a:pt x="3486807" y="1290146"/>
                  <a:pt x="3468414" y="1166649"/>
                </a:cubicBezTo>
                <a:cubicBezTo>
                  <a:pt x="3450021" y="1043153"/>
                  <a:pt x="3407979" y="956443"/>
                  <a:pt x="3389586" y="851339"/>
                </a:cubicBezTo>
                <a:cubicBezTo>
                  <a:pt x="3371193" y="746235"/>
                  <a:pt x="3363310" y="633249"/>
                  <a:pt x="3358055" y="536028"/>
                </a:cubicBezTo>
                <a:cubicBezTo>
                  <a:pt x="3352800" y="438807"/>
                  <a:pt x="3402724" y="312683"/>
                  <a:pt x="3358055" y="268014"/>
                </a:cubicBezTo>
                <a:cubicBezTo>
                  <a:pt x="3313386" y="223345"/>
                  <a:pt x="3090042" y="268014"/>
                  <a:pt x="3090042" y="268014"/>
                </a:cubicBezTo>
                <a:cubicBezTo>
                  <a:pt x="2913994" y="270642"/>
                  <a:pt x="2603938" y="296918"/>
                  <a:pt x="2301766" y="283780"/>
                </a:cubicBezTo>
                <a:cubicBezTo>
                  <a:pt x="1999594" y="270642"/>
                  <a:pt x="1529255" y="218091"/>
                  <a:pt x="1277007" y="189187"/>
                </a:cubicBezTo>
                <a:cubicBezTo>
                  <a:pt x="1024759" y="160283"/>
                  <a:pt x="930166" y="139262"/>
                  <a:pt x="788276" y="110359"/>
                </a:cubicBezTo>
                <a:cubicBezTo>
                  <a:pt x="646386" y="81456"/>
                  <a:pt x="525517" y="31532"/>
                  <a:pt x="425669" y="15766"/>
                </a:cubicBezTo>
                <a:cubicBezTo>
                  <a:pt x="325821" y="0"/>
                  <a:pt x="189186" y="15766"/>
                  <a:pt x="189186" y="15766"/>
                </a:cubicBezTo>
                <a:lnTo>
                  <a:pt x="0" y="15766"/>
                </a:lnTo>
              </a:path>
            </a:pathLst>
          </a:custGeom>
          <a:ln w="5715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146" name="Picture 2"/>
          <p:cNvPicPr>
            <a:picLocks noChangeAspect="1" noChangeArrowheads="1"/>
          </p:cNvPicPr>
          <p:nvPr/>
        </p:nvPicPr>
        <p:blipFill>
          <a:blip r:embed="rId4" cstate="screen"/>
          <a:srcRect/>
          <a:stretch>
            <a:fillRect/>
          </a:stretch>
        </p:blipFill>
        <p:spPr bwMode="auto">
          <a:xfrm>
            <a:off x="6400799" y="1752600"/>
            <a:ext cx="2588117" cy="1733550"/>
          </a:xfrm>
          <a:prstGeom prst="rect">
            <a:avLst/>
          </a:prstGeom>
          <a:noFill/>
          <a:ln w="12700">
            <a:solidFill>
              <a:srgbClr val="0070C0"/>
            </a:solidFill>
            <a:miter lim="800000"/>
            <a:headEnd/>
            <a:tailEnd/>
          </a:ln>
        </p:spPr>
      </p:pic>
      <p:sp>
        <p:nvSpPr>
          <p:cNvPr id="15" name="TextBox 14"/>
          <p:cNvSpPr txBox="1"/>
          <p:nvPr/>
        </p:nvSpPr>
        <p:spPr>
          <a:xfrm>
            <a:off x="1676400" y="6488668"/>
            <a:ext cx="3557384" cy="369332"/>
          </a:xfrm>
          <a:prstGeom prst="rect">
            <a:avLst/>
          </a:prstGeom>
          <a:noFill/>
        </p:spPr>
        <p:txBody>
          <a:bodyPr wrap="none" rtlCol="0">
            <a:spAutoFit/>
          </a:bodyPr>
          <a:lstStyle/>
          <a:p>
            <a:r>
              <a:rPr lang="en-US" dirty="0" smtClean="0"/>
              <a:t>Image represents senate parties.</a:t>
            </a:r>
            <a:endParaRPr lang="en-US" dirty="0"/>
          </a:p>
        </p:txBody>
      </p:sp>
      <p:grpSp>
        <p:nvGrpSpPr>
          <p:cNvPr id="3" name="Group 21"/>
          <p:cNvGrpSpPr/>
          <p:nvPr/>
        </p:nvGrpSpPr>
        <p:grpSpPr>
          <a:xfrm>
            <a:off x="2133600" y="2286000"/>
            <a:ext cx="914400" cy="552450"/>
            <a:chOff x="9601200" y="2286000"/>
            <a:chExt cx="1447800" cy="857250"/>
          </a:xfrm>
        </p:grpSpPr>
        <p:pic>
          <p:nvPicPr>
            <p:cNvPr id="18" name="Content Placeholder 15" descr="Vector-Republican-Democrats-Prev-by-DragonArt.jpg"/>
            <p:cNvPicPr>
              <a:picLocks noChangeAspect="1"/>
            </p:cNvPicPr>
            <p:nvPr/>
          </p:nvPicPr>
          <p:blipFill>
            <a:blip r:embed="rId5" cstate="print"/>
            <a:srcRect l="5019" t="8281" r="54831" b="8913"/>
            <a:stretch>
              <a:fillRect/>
            </a:stretch>
          </p:blipFill>
          <p:spPr>
            <a:xfrm>
              <a:off x="10363200" y="2286000"/>
              <a:ext cx="685800" cy="857250"/>
            </a:xfrm>
            <a:prstGeom prst="rect">
              <a:avLst/>
            </a:prstGeom>
          </p:spPr>
        </p:pic>
        <p:pic>
          <p:nvPicPr>
            <p:cNvPr id="19" name="Content Placeholder 15" descr="Vector-Republican-Democrats-Prev-by-DragonArt.jpg"/>
            <p:cNvPicPr>
              <a:picLocks noChangeAspect="1"/>
            </p:cNvPicPr>
            <p:nvPr/>
          </p:nvPicPr>
          <p:blipFill>
            <a:blip r:embed="rId5" cstate="print"/>
            <a:srcRect l="5019" t="8281" r="54831" b="8913"/>
            <a:stretch>
              <a:fillRect/>
            </a:stretch>
          </p:blipFill>
          <p:spPr>
            <a:xfrm>
              <a:off x="9601200" y="2286000"/>
              <a:ext cx="685800" cy="857250"/>
            </a:xfrm>
            <a:prstGeom prst="rect">
              <a:avLst/>
            </a:prstGeom>
          </p:spPr>
        </p:pic>
      </p:grpSp>
      <p:grpSp>
        <p:nvGrpSpPr>
          <p:cNvPr id="4" name="Group 22"/>
          <p:cNvGrpSpPr/>
          <p:nvPr/>
        </p:nvGrpSpPr>
        <p:grpSpPr>
          <a:xfrm>
            <a:off x="2438400" y="3429000"/>
            <a:ext cx="990600" cy="552450"/>
            <a:chOff x="9601200" y="3733800"/>
            <a:chExt cx="1447800" cy="857250"/>
          </a:xfrm>
        </p:grpSpPr>
        <p:pic>
          <p:nvPicPr>
            <p:cNvPr id="20" name="Content Placeholder 15" descr="Vector-Republican-Democrats-Prev-by-DragonArt.jpg"/>
            <p:cNvPicPr>
              <a:picLocks noChangeAspect="1"/>
            </p:cNvPicPr>
            <p:nvPr/>
          </p:nvPicPr>
          <p:blipFill>
            <a:blip r:embed="rId6" cstate="print"/>
            <a:srcRect l="55206" t="8281" r="4644" b="8913"/>
            <a:stretch>
              <a:fillRect/>
            </a:stretch>
          </p:blipFill>
          <p:spPr>
            <a:xfrm>
              <a:off x="10363200" y="3733800"/>
              <a:ext cx="685800" cy="857250"/>
            </a:xfrm>
            <a:prstGeom prst="rect">
              <a:avLst/>
            </a:prstGeom>
          </p:spPr>
        </p:pic>
        <p:pic>
          <p:nvPicPr>
            <p:cNvPr id="21" name="Content Placeholder 15" descr="Vector-Republican-Democrats-Prev-by-DragonArt.jpg"/>
            <p:cNvPicPr>
              <a:picLocks noChangeAspect="1"/>
            </p:cNvPicPr>
            <p:nvPr/>
          </p:nvPicPr>
          <p:blipFill>
            <a:blip r:embed="rId6" cstate="print"/>
            <a:srcRect l="55206" t="8281" r="4644" b="8913"/>
            <a:stretch>
              <a:fillRect/>
            </a:stretch>
          </p:blipFill>
          <p:spPr>
            <a:xfrm>
              <a:off x="9601200" y="3733800"/>
              <a:ext cx="685801" cy="857250"/>
            </a:xfrm>
            <a:prstGeom prst="rect">
              <a:avLst/>
            </a:prstGeom>
          </p:spPr>
        </p:pic>
      </p:grpSp>
      <p:grpSp>
        <p:nvGrpSpPr>
          <p:cNvPr id="6" name="Group 27"/>
          <p:cNvGrpSpPr/>
          <p:nvPr/>
        </p:nvGrpSpPr>
        <p:grpSpPr>
          <a:xfrm>
            <a:off x="4572000" y="5105400"/>
            <a:ext cx="990600" cy="552450"/>
            <a:chOff x="9601200" y="3733800"/>
            <a:chExt cx="1447800" cy="857250"/>
          </a:xfrm>
        </p:grpSpPr>
        <p:pic>
          <p:nvPicPr>
            <p:cNvPr id="29" name="Content Placeholder 15" descr="Vector-Republican-Democrats-Prev-by-DragonArt.jpg"/>
            <p:cNvPicPr>
              <a:picLocks noChangeAspect="1"/>
            </p:cNvPicPr>
            <p:nvPr/>
          </p:nvPicPr>
          <p:blipFill>
            <a:blip r:embed="rId6" cstate="print"/>
            <a:srcRect l="55206" t="8281" r="4644" b="8913"/>
            <a:stretch>
              <a:fillRect/>
            </a:stretch>
          </p:blipFill>
          <p:spPr>
            <a:xfrm>
              <a:off x="10363200" y="3733800"/>
              <a:ext cx="685800" cy="857250"/>
            </a:xfrm>
            <a:prstGeom prst="rect">
              <a:avLst/>
            </a:prstGeom>
          </p:spPr>
        </p:pic>
        <p:pic>
          <p:nvPicPr>
            <p:cNvPr id="30" name="Content Placeholder 15" descr="Vector-Republican-Democrats-Prev-by-DragonArt.jpg"/>
            <p:cNvPicPr>
              <a:picLocks noChangeAspect="1"/>
            </p:cNvPicPr>
            <p:nvPr/>
          </p:nvPicPr>
          <p:blipFill>
            <a:blip r:embed="rId6" cstate="print"/>
            <a:srcRect l="55206" t="8281" r="4644" b="8913"/>
            <a:stretch>
              <a:fillRect/>
            </a:stretch>
          </p:blipFill>
          <p:spPr>
            <a:xfrm>
              <a:off x="9601200" y="3733800"/>
              <a:ext cx="685800" cy="857250"/>
            </a:xfrm>
            <a:prstGeom prst="rect">
              <a:avLst/>
            </a:prstGeom>
          </p:spPr>
        </p:pic>
      </p:grpSp>
      <p:grpSp>
        <p:nvGrpSpPr>
          <p:cNvPr id="7" name="Group 30"/>
          <p:cNvGrpSpPr/>
          <p:nvPr/>
        </p:nvGrpSpPr>
        <p:grpSpPr>
          <a:xfrm>
            <a:off x="2667000" y="5181600"/>
            <a:ext cx="914400" cy="552450"/>
            <a:chOff x="9601200" y="2286000"/>
            <a:chExt cx="1447800" cy="857250"/>
          </a:xfrm>
        </p:grpSpPr>
        <p:pic>
          <p:nvPicPr>
            <p:cNvPr id="32" name="Content Placeholder 15" descr="Vector-Republican-Democrats-Prev-by-DragonArt.jpg"/>
            <p:cNvPicPr>
              <a:picLocks noChangeAspect="1"/>
            </p:cNvPicPr>
            <p:nvPr/>
          </p:nvPicPr>
          <p:blipFill>
            <a:blip r:embed="rId5" cstate="print"/>
            <a:srcRect l="5019" t="8281" r="54831" b="8913"/>
            <a:stretch>
              <a:fillRect/>
            </a:stretch>
          </p:blipFill>
          <p:spPr>
            <a:xfrm>
              <a:off x="10363200" y="2286000"/>
              <a:ext cx="685800" cy="857250"/>
            </a:xfrm>
            <a:prstGeom prst="rect">
              <a:avLst/>
            </a:prstGeom>
          </p:spPr>
        </p:pic>
        <p:pic>
          <p:nvPicPr>
            <p:cNvPr id="33" name="Content Placeholder 15" descr="Vector-Republican-Democrats-Prev-by-DragonArt.jpg"/>
            <p:cNvPicPr>
              <a:picLocks noChangeAspect="1"/>
            </p:cNvPicPr>
            <p:nvPr/>
          </p:nvPicPr>
          <p:blipFill>
            <a:blip r:embed="rId5" cstate="print"/>
            <a:srcRect l="5019" t="8281" r="54831" b="8913"/>
            <a:stretch>
              <a:fillRect/>
            </a:stretch>
          </p:blipFill>
          <p:spPr>
            <a:xfrm>
              <a:off x="9601200" y="2286000"/>
              <a:ext cx="685800" cy="857250"/>
            </a:xfrm>
            <a:prstGeom prst="rect">
              <a:avLst/>
            </a:prstGeom>
          </p:spPr>
        </p:pic>
      </p:grpSp>
      <p:grpSp>
        <p:nvGrpSpPr>
          <p:cNvPr id="8" name="Group 33"/>
          <p:cNvGrpSpPr/>
          <p:nvPr/>
        </p:nvGrpSpPr>
        <p:grpSpPr>
          <a:xfrm>
            <a:off x="4495800" y="4191000"/>
            <a:ext cx="990600" cy="628650"/>
            <a:chOff x="9601200" y="5029200"/>
            <a:chExt cx="1447800" cy="857250"/>
          </a:xfrm>
        </p:grpSpPr>
        <p:pic>
          <p:nvPicPr>
            <p:cNvPr id="35" name="Content Placeholder 15" descr="Vector-Republican-Democrats-Prev-by-DragonArt.jpg"/>
            <p:cNvPicPr>
              <a:picLocks noChangeAspect="1"/>
            </p:cNvPicPr>
            <p:nvPr/>
          </p:nvPicPr>
          <p:blipFill>
            <a:blip r:embed="rId7" cstate="print"/>
            <a:srcRect l="5019" t="8281" r="54831" b="8913"/>
            <a:stretch>
              <a:fillRect/>
            </a:stretch>
          </p:blipFill>
          <p:spPr>
            <a:xfrm>
              <a:off x="10363200" y="5029200"/>
              <a:ext cx="685800" cy="857250"/>
            </a:xfrm>
            <a:prstGeom prst="rect">
              <a:avLst/>
            </a:prstGeom>
          </p:spPr>
        </p:pic>
        <p:pic>
          <p:nvPicPr>
            <p:cNvPr id="36" name="Content Placeholder 15" descr="Vector-Republican-Democrats-Prev-by-DragonArt.jpg"/>
            <p:cNvPicPr>
              <a:picLocks noChangeAspect="1"/>
            </p:cNvPicPr>
            <p:nvPr/>
          </p:nvPicPr>
          <p:blipFill>
            <a:blip r:embed="rId7" cstate="print"/>
            <a:srcRect l="55206" t="8281" r="4644" b="8913"/>
            <a:stretch>
              <a:fillRect/>
            </a:stretch>
          </p:blipFill>
          <p:spPr>
            <a:xfrm>
              <a:off x="9601200" y="5029200"/>
              <a:ext cx="685800" cy="857250"/>
            </a:xfrm>
            <a:prstGeom prst="rect">
              <a:avLst/>
            </a:prstGeom>
          </p:spPr>
        </p:pic>
      </p:grpSp>
      <p:grpSp>
        <p:nvGrpSpPr>
          <p:cNvPr id="9" name="Group 36"/>
          <p:cNvGrpSpPr/>
          <p:nvPr/>
        </p:nvGrpSpPr>
        <p:grpSpPr>
          <a:xfrm>
            <a:off x="4343400" y="3276600"/>
            <a:ext cx="990600" cy="628650"/>
            <a:chOff x="9601200" y="5029200"/>
            <a:chExt cx="1447800" cy="857250"/>
          </a:xfrm>
        </p:grpSpPr>
        <p:pic>
          <p:nvPicPr>
            <p:cNvPr id="38" name="Content Placeholder 15" descr="Vector-Republican-Democrats-Prev-by-DragonArt.jpg"/>
            <p:cNvPicPr>
              <a:picLocks noChangeAspect="1"/>
            </p:cNvPicPr>
            <p:nvPr/>
          </p:nvPicPr>
          <p:blipFill>
            <a:blip r:embed="rId7" cstate="print"/>
            <a:srcRect l="5019" t="8281" r="54831" b="8913"/>
            <a:stretch>
              <a:fillRect/>
            </a:stretch>
          </p:blipFill>
          <p:spPr>
            <a:xfrm>
              <a:off x="10363200" y="5029200"/>
              <a:ext cx="685800" cy="857250"/>
            </a:xfrm>
            <a:prstGeom prst="rect">
              <a:avLst/>
            </a:prstGeom>
          </p:spPr>
        </p:pic>
        <p:pic>
          <p:nvPicPr>
            <p:cNvPr id="39" name="Content Placeholder 15" descr="Vector-Republican-Democrats-Prev-by-DragonArt.jpg"/>
            <p:cNvPicPr>
              <a:picLocks noChangeAspect="1"/>
            </p:cNvPicPr>
            <p:nvPr/>
          </p:nvPicPr>
          <p:blipFill>
            <a:blip r:embed="rId7" cstate="print"/>
            <a:srcRect l="55206" t="8281" r="4644" b="8913"/>
            <a:stretch>
              <a:fillRect/>
            </a:stretch>
          </p:blipFill>
          <p:spPr>
            <a:xfrm>
              <a:off x="9601200" y="5029200"/>
              <a:ext cx="685800" cy="857250"/>
            </a:xfrm>
            <a:prstGeom prst="rect">
              <a:avLst/>
            </a:prstGeom>
          </p:spPr>
        </p:pic>
      </p:grpSp>
      <p:grpSp>
        <p:nvGrpSpPr>
          <p:cNvPr id="10" name="Group 39"/>
          <p:cNvGrpSpPr/>
          <p:nvPr/>
        </p:nvGrpSpPr>
        <p:grpSpPr>
          <a:xfrm>
            <a:off x="4191000" y="2362200"/>
            <a:ext cx="990600" cy="628650"/>
            <a:chOff x="9601200" y="5029200"/>
            <a:chExt cx="1447800" cy="857250"/>
          </a:xfrm>
        </p:grpSpPr>
        <p:pic>
          <p:nvPicPr>
            <p:cNvPr id="41" name="Content Placeholder 15" descr="Vector-Republican-Democrats-Prev-by-DragonArt.jpg"/>
            <p:cNvPicPr>
              <a:picLocks noChangeAspect="1"/>
            </p:cNvPicPr>
            <p:nvPr/>
          </p:nvPicPr>
          <p:blipFill>
            <a:blip r:embed="rId7" cstate="print"/>
            <a:srcRect l="5019" t="8281" r="54831" b="8913"/>
            <a:stretch>
              <a:fillRect/>
            </a:stretch>
          </p:blipFill>
          <p:spPr>
            <a:xfrm>
              <a:off x="10363200" y="5029200"/>
              <a:ext cx="685800" cy="857250"/>
            </a:xfrm>
            <a:prstGeom prst="rect">
              <a:avLst/>
            </a:prstGeom>
          </p:spPr>
        </p:pic>
        <p:pic>
          <p:nvPicPr>
            <p:cNvPr id="42" name="Content Placeholder 15" descr="Vector-Republican-Democrats-Prev-by-DragonArt.jpg"/>
            <p:cNvPicPr>
              <a:picLocks noChangeAspect="1"/>
            </p:cNvPicPr>
            <p:nvPr/>
          </p:nvPicPr>
          <p:blipFill>
            <a:blip r:embed="rId7" cstate="print"/>
            <a:srcRect l="55206" t="8281" r="4644" b="8913"/>
            <a:stretch>
              <a:fillRect/>
            </a:stretch>
          </p:blipFill>
          <p:spPr>
            <a:xfrm>
              <a:off x="9601200" y="5029200"/>
              <a:ext cx="685800" cy="857250"/>
            </a:xfrm>
            <a:prstGeom prst="rect">
              <a:avLst/>
            </a:prstGeom>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Annual Precipitation 1961-1990</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screen"/>
          <a:srcRect/>
          <a:stretch>
            <a:fillRect/>
          </a:stretch>
        </p:blipFill>
        <p:spPr bwMode="auto">
          <a:xfrm>
            <a:off x="381000" y="1600200"/>
            <a:ext cx="6267450" cy="4524375"/>
          </a:xfrm>
          <a:prstGeom prst="rect">
            <a:avLst/>
          </a:prstGeom>
          <a:noFill/>
          <a:ln w="9525">
            <a:noFill/>
            <a:miter lim="800000"/>
            <a:headEnd/>
            <a:tailEnd/>
          </a:ln>
        </p:spPr>
      </p:pic>
      <p:sp>
        <p:nvSpPr>
          <p:cNvPr id="5" name="Freeform 4"/>
          <p:cNvSpPr/>
          <p:nvPr/>
        </p:nvSpPr>
        <p:spPr>
          <a:xfrm>
            <a:off x="1447800" y="1905000"/>
            <a:ext cx="4419600" cy="3657600"/>
          </a:xfrm>
          <a:custGeom>
            <a:avLst/>
            <a:gdLst>
              <a:gd name="connsiteX0" fmla="*/ 63062 w 4191000"/>
              <a:gd name="connsiteY0" fmla="*/ 78828 h 3484180"/>
              <a:gd name="connsiteX1" fmla="*/ 47297 w 4191000"/>
              <a:gd name="connsiteY1" fmla="*/ 425670 h 3484180"/>
              <a:gd name="connsiteX2" fmla="*/ 47297 w 4191000"/>
              <a:gd name="connsiteY2" fmla="*/ 425670 h 3484180"/>
              <a:gd name="connsiteX3" fmla="*/ 157655 w 4191000"/>
              <a:gd name="connsiteY3" fmla="*/ 740980 h 3484180"/>
              <a:gd name="connsiteX4" fmla="*/ 204952 w 4191000"/>
              <a:gd name="connsiteY4" fmla="*/ 961697 h 3484180"/>
              <a:gd name="connsiteX5" fmla="*/ 346842 w 4191000"/>
              <a:gd name="connsiteY5" fmla="*/ 1292773 h 3484180"/>
              <a:gd name="connsiteX6" fmla="*/ 583324 w 4191000"/>
              <a:gd name="connsiteY6" fmla="*/ 1387366 h 3484180"/>
              <a:gd name="connsiteX7" fmla="*/ 709448 w 4191000"/>
              <a:gd name="connsiteY7" fmla="*/ 1418897 h 3484180"/>
              <a:gd name="connsiteX8" fmla="*/ 709448 w 4191000"/>
              <a:gd name="connsiteY8" fmla="*/ 1497725 h 3484180"/>
              <a:gd name="connsiteX9" fmla="*/ 614855 w 4191000"/>
              <a:gd name="connsiteY9" fmla="*/ 2286001 h 3484180"/>
              <a:gd name="connsiteX10" fmla="*/ 930166 w 4191000"/>
              <a:gd name="connsiteY10" fmla="*/ 2364828 h 3484180"/>
              <a:gd name="connsiteX11" fmla="*/ 867104 w 4191000"/>
              <a:gd name="connsiteY11" fmla="*/ 3247697 h 3484180"/>
              <a:gd name="connsiteX12" fmla="*/ 835573 w 4191000"/>
              <a:gd name="connsiteY12" fmla="*/ 3373821 h 3484180"/>
              <a:gd name="connsiteX13" fmla="*/ 977462 w 4191000"/>
              <a:gd name="connsiteY13" fmla="*/ 3421118 h 3484180"/>
              <a:gd name="connsiteX14" fmla="*/ 2380593 w 4191000"/>
              <a:gd name="connsiteY14" fmla="*/ 3484180 h 3484180"/>
              <a:gd name="connsiteX15" fmla="*/ 3925614 w 4191000"/>
              <a:gd name="connsiteY15" fmla="*/ 3452649 h 3484180"/>
              <a:gd name="connsiteX16" fmla="*/ 3972911 w 4191000"/>
              <a:gd name="connsiteY16" fmla="*/ 3421118 h 3484180"/>
              <a:gd name="connsiteX17" fmla="*/ 3972911 w 4191000"/>
              <a:gd name="connsiteY17" fmla="*/ 3153104 h 3484180"/>
              <a:gd name="connsiteX18" fmla="*/ 3909848 w 4191000"/>
              <a:gd name="connsiteY18" fmla="*/ 2774732 h 3484180"/>
              <a:gd name="connsiteX19" fmla="*/ 3831021 w 4191000"/>
              <a:gd name="connsiteY19" fmla="*/ 2632842 h 3484180"/>
              <a:gd name="connsiteX20" fmla="*/ 3720662 w 4191000"/>
              <a:gd name="connsiteY20" fmla="*/ 2490952 h 3484180"/>
              <a:gd name="connsiteX21" fmla="*/ 3657600 w 4191000"/>
              <a:gd name="connsiteY21" fmla="*/ 2364828 h 3484180"/>
              <a:gd name="connsiteX22" fmla="*/ 3594538 w 4191000"/>
              <a:gd name="connsiteY22" fmla="*/ 2159876 h 3484180"/>
              <a:gd name="connsiteX23" fmla="*/ 3547242 w 4191000"/>
              <a:gd name="connsiteY23" fmla="*/ 1954925 h 3484180"/>
              <a:gd name="connsiteX24" fmla="*/ 3499945 w 4191000"/>
              <a:gd name="connsiteY24" fmla="*/ 1876097 h 3484180"/>
              <a:gd name="connsiteX25" fmla="*/ 3499945 w 4191000"/>
              <a:gd name="connsiteY25" fmla="*/ 1592318 h 3484180"/>
              <a:gd name="connsiteX26" fmla="*/ 3468414 w 4191000"/>
              <a:gd name="connsiteY26" fmla="*/ 1166649 h 3484180"/>
              <a:gd name="connsiteX27" fmla="*/ 3389586 w 4191000"/>
              <a:gd name="connsiteY27" fmla="*/ 851339 h 3484180"/>
              <a:gd name="connsiteX28" fmla="*/ 3358055 w 4191000"/>
              <a:gd name="connsiteY28" fmla="*/ 536028 h 3484180"/>
              <a:gd name="connsiteX29" fmla="*/ 3358055 w 4191000"/>
              <a:gd name="connsiteY29" fmla="*/ 268014 h 3484180"/>
              <a:gd name="connsiteX30" fmla="*/ 3090042 w 4191000"/>
              <a:gd name="connsiteY30" fmla="*/ 268014 h 3484180"/>
              <a:gd name="connsiteX31" fmla="*/ 2301766 w 4191000"/>
              <a:gd name="connsiteY31" fmla="*/ 283780 h 3484180"/>
              <a:gd name="connsiteX32" fmla="*/ 1277007 w 4191000"/>
              <a:gd name="connsiteY32" fmla="*/ 189187 h 3484180"/>
              <a:gd name="connsiteX33" fmla="*/ 788276 w 4191000"/>
              <a:gd name="connsiteY33" fmla="*/ 110359 h 3484180"/>
              <a:gd name="connsiteX34" fmla="*/ 425669 w 4191000"/>
              <a:gd name="connsiteY34" fmla="*/ 15766 h 3484180"/>
              <a:gd name="connsiteX35" fmla="*/ 189186 w 4191000"/>
              <a:gd name="connsiteY35" fmla="*/ 15766 h 3484180"/>
              <a:gd name="connsiteX36" fmla="*/ 0 w 4191000"/>
              <a:gd name="connsiteY36" fmla="*/ 15766 h 348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91000" h="3484180">
                <a:moveTo>
                  <a:pt x="63062" y="78828"/>
                </a:moveTo>
                <a:lnTo>
                  <a:pt x="47297" y="425670"/>
                </a:lnTo>
                <a:lnTo>
                  <a:pt x="47297" y="425670"/>
                </a:lnTo>
                <a:cubicBezTo>
                  <a:pt x="65690" y="478222"/>
                  <a:pt x="131379" y="651642"/>
                  <a:pt x="157655" y="740980"/>
                </a:cubicBezTo>
                <a:cubicBezTo>
                  <a:pt x="183931" y="830318"/>
                  <a:pt x="173421" y="869731"/>
                  <a:pt x="204952" y="961697"/>
                </a:cubicBezTo>
                <a:cubicBezTo>
                  <a:pt x="236483" y="1053663"/>
                  <a:pt x="283780" y="1221828"/>
                  <a:pt x="346842" y="1292773"/>
                </a:cubicBezTo>
                <a:cubicBezTo>
                  <a:pt x="409904" y="1363718"/>
                  <a:pt x="522890" y="1366345"/>
                  <a:pt x="583324" y="1387366"/>
                </a:cubicBezTo>
                <a:cubicBezTo>
                  <a:pt x="643758" y="1408387"/>
                  <a:pt x="688427" y="1400504"/>
                  <a:pt x="709448" y="1418897"/>
                </a:cubicBezTo>
                <a:cubicBezTo>
                  <a:pt x="730469" y="1437290"/>
                  <a:pt x="725214" y="1353208"/>
                  <a:pt x="709448" y="1497725"/>
                </a:cubicBezTo>
                <a:cubicBezTo>
                  <a:pt x="693683" y="1642242"/>
                  <a:pt x="578069" y="2141484"/>
                  <a:pt x="614855" y="2286001"/>
                </a:cubicBezTo>
                <a:cubicBezTo>
                  <a:pt x="651641" y="2430518"/>
                  <a:pt x="888124" y="2204545"/>
                  <a:pt x="930166" y="2364828"/>
                </a:cubicBezTo>
                <a:cubicBezTo>
                  <a:pt x="972208" y="2525111"/>
                  <a:pt x="882869" y="3079532"/>
                  <a:pt x="867104" y="3247697"/>
                </a:cubicBezTo>
                <a:cubicBezTo>
                  <a:pt x="851339" y="3415862"/>
                  <a:pt x="817180" y="3344918"/>
                  <a:pt x="835573" y="3373821"/>
                </a:cubicBezTo>
                <a:cubicBezTo>
                  <a:pt x="853966" y="3402724"/>
                  <a:pt x="719959" y="3402725"/>
                  <a:pt x="977462" y="3421118"/>
                </a:cubicBezTo>
                <a:cubicBezTo>
                  <a:pt x="1234965" y="3439511"/>
                  <a:pt x="2380593" y="3484180"/>
                  <a:pt x="2380593" y="3484180"/>
                </a:cubicBezTo>
                <a:lnTo>
                  <a:pt x="3925614" y="3452649"/>
                </a:lnTo>
                <a:cubicBezTo>
                  <a:pt x="4191000" y="3442139"/>
                  <a:pt x="3965028" y="3471042"/>
                  <a:pt x="3972911" y="3421118"/>
                </a:cubicBezTo>
                <a:cubicBezTo>
                  <a:pt x="3980794" y="3371194"/>
                  <a:pt x="3983421" y="3260835"/>
                  <a:pt x="3972911" y="3153104"/>
                </a:cubicBezTo>
                <a:cubicBezTo>
                  <a:pt x="3962401" y="3045373"/>
                  <a:pt x="3933496" y="2861442"/>
                  <a:pt x="3909848" y="2774732"/>
                </a:cubicBezTo>
                <a:cubicBezTo>
                  <a:pt x="3886200" y="2688022"/>
                  <a:pt x="3862552" y="2680139"/>
                  <a:pt x="3831021" y="2632842"/>
                </a:cubicBezTo>
                <a:cubicBezTo>
                  <a:pt x="3799490" y="2585545"/>
                  <a:pt x="3749565" y="2535621"/>
                  <a:pt x="3720662" y="2490952"/>
                </a:cubicBezTo>
                <a:cubicBezTo>
                  <a:pt x="3691759" y="2446283"/>
                  <a:pt x="3678621" y="2420007"/>
                  <a:pt x="3657600" y="2364828"/>
                </a:cubicBezTo>
                <a:cubicBezTo>
                  <a:pt x="3636579" y="2309649"/>
                  <a:pt x="3612931" y="2228193"/>
                  <a:pt x="3594538" y="2159876"/>
                </a:cubicBezTo>
                <a:cubicBezTo>
                  <a:pt x="3576145" y="2091559"/>
                  <a:pt x="3563008" y="2002222"/>
                  <a:pt x="3547242" y="1954925"/>
                </a:cubicBezTo>
                <a:cubicBezTo>
                  <a:pt x="3531477" y="1907629"/>
                  <a:pt x="3507828" y="1936532"/>
                  <a:pt x="3499945" y="1876097"/>
                </a:cubicBezTo>
                <a:cubicBezTo>
                  <a:pt x="3492062" y="1815663"/>
                  <a:pt x="3505200" y="1710559"/>
                  <a:pt x="3499945" y="1592318"/>
                </a:cubicBezTo>
                <a:cubicBezTo>
                  <a:pt x="3494690" y="1474077"/>
                  <a:pt x="3486807" y="1290146"/>
                  <a:pt x="3468414" y="1166649"/>
                </a:cubicBezTo>
                <a:cubicBezTo>
                  <a:pt x="3450021" y="1043153"/>
                  <a:pt x="3407979" y="956443"/>
                  <a:pt x="3389586" y="851339"/>
                </a:cubicBezTo>
                <a:cubicBezTo>
                  <a:pt x="3371193" y="746235"/>
                  <a:pt x="3363310" y="633249"/>
                  <a:pt x="3358055" y="536028"/>
                </a:cubicBezTo>
                <a:cubicBezTo>
                  <a:pt x="3352800" y="438807"/>
                  <a:pt x="3402724" y="312683"/>
                  <a:pt x="3358055" y="268014"/>
                </a:cubicBezTo>
                <a:cubicBezTo>
                  <a:pt x="3313386" y="223345"/>
                  <a:pt x="3090042" y="268014"/>
                  <a:pt x="3090042" y="268014"/>
                </a:cubicBezTo>
                <a:cubicBezTo>
                  <a:pt x="2913994" y="270642"/>
                  <a:pt x="2603938" y="296918"/>
                  <a:pt x="2301766" y="283780"/>
                </a:cubicBezTo>
                <a:cubicBezTo>
                  <a:pt x="1999594" y="270642"/>
                  <a:pt x="1529255" y="218091"/>
                  <a:pt x="1277007" y="189187"/>
                </a:cubicBezTo>
                <a:cubicBezTo>
                  <a:pt x="1024759" y="160283"/>
                  <a:pt x="930166" y="139262"/>
                  <a:pt x="788276" y="110359"/>
                </a:cubicBezTo>
                <a:cubicBezTo>
                  <a:pt x="646386" y="81456"/>
                  <a:pt x="525517" y="31532"/>
                  <a:pt x="425669" y="15766"/>
                </a:cubicBezTo>
                <a:cubicBezTo>
                  <a:pt x="325821" y="0"/>
                  <a:pt x="189186" y="15766"/>
                  <a:pt x="189186" y="15766"/>
                </a:cubicBezTo>
                <a:lnTo>
                  <a:pt x="0" y="15766"/>
                </a:lnTo>
              </a:path>
            </a:pathLst>
          </a:custGeom>
          <a:ln w="5715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099" name="Picture 3"/>
          <p:cNvPicPr>
            <a:picLocks noChangeAspect="1" noChangeArrowheads="1"/>
          </p:cNvPicPr>
          <p:nvPr/>
        </p:nvPicPr>
        <p:blipFill>
          <a:blip r:embed="rId3" cstate="screen"/>
          <a:srcRect/>
          <a:stretch>
            <a:fillRect/>
          </a:stretch>
        </p:blipFill>
        <p:spPr bwMode="auto">
          <a:xfrm>
            <a:off x="6934200" y="1600200"/>
            <a:ext cx="1485900"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171451" y="1362075"/>
            <a:ext cx="5187888" cy="4048125"/>
          </a:xfrm>
          <a:prstGeom prst="rect">
            <a:avLst/>
          </a:prstGeom>
          <a:noFill/>
          <a:ln w="9525">
            <a:noFill/>
            <a:miter lim="800000"/>
            <a:headEnd/>
            <a:tailEnd/>
          </a:ln>
        </p:spPr>
      </p:pic>
      <p:sp>
        <p:nvSpPr>
          <p:cNvPr id="17410" name="Text Box 11"/>
          <p:cNvSpPr txBox="1">
            <a:spLocks noChangeArrowheads="1"/>
          </p:cNvSpPr>
          <p:nvPr/>
        </p:nvSpPr>
        <p:spPr bwMode="auto">
          <a:xfrm>
            <a:off x="2590800" y="188893"/>
            <a:ext cx="6553200" cy="954107"/>
          </a:xfrm>
          <a:prstGeom prst="rect">
            <a:avLst/>
          </a:prstGeom>
          <a:noFill/>
          <a:ln w="9525">
            <a:noFill/>
            <a:miter lim="800000"/>
            <a:headEnd/>
            <a:tailEnd/>
          </a:ln>
        </p:spPr>
        <p:txBody>
          <a:bodyPr wrap="square">
            <a:spAutoFit/>
          </a:bodyPr>
          <a:lstStyle/>
          <a:p>
            <a:pPr algn="ctr"/>
            <a:r>
              <a:rPr lang="en-US" sz="2000" b="1" dirty="0"/>
              <a:t>Using the USGS “Resource for Advanced Modeling” to connect climate drivers to biological </a:t>
            </a:r>
            <a:r>
              <a:rPr lang="en-US" sz="2000" b="1" dirty="0" smtClean="0"/>
              <a:t>response</a:t>
            </a:r>
            <a:endParaRPr lang="en-US" sz="2000" b="1" dirty="0"/>
          </a:p>
          <a:p>
            <a:pPr algn="ctr"/>
            <a:r>
              <a:rPr lang="en-US" sz="1600" dirty="0" smtClean="0"/>
              <a:t>Jeff Morisette/USGS, </a:t>
            </a:r>
            <a:r>
              <a:rPr lang="en-US" sz="1600" dirty="0" err="1" smtClean="0"/>
              <a:t>Petr</a:t>
            </a:r>
            <a:r>
              <a:rPr lang="en-US" sz="1600" dirty="0" smtClean="0"/>
              <a:t> </a:t>
            </a:r>
            <a:r>
              <a:rPr lang="en-US" sz="1600" dirty="0" err="1" smtClean="0"/>
              <a:t>Votova</a:t>
            </a:r>
            <a:r>
              <a:rPr lang="en-US" sz="1600" dirty="0" smtClean="0"/>
              <a:t>/Ames, Claudio Silva/NYU Poly</a:t>
            </a:r>
            <a:endParaRPr lang="en-US" sz="1600" dirty="0">
              <a:solidFill>
                <a:schemeClr val="accent2"/>
              </a:solidFill>
            </a:endParaRPr>
          </a:p>
        </p:txBody>
      </p:sp>
      <p:cxnSp>
        <p:nvCxnSpPr>
          <p:cNvPr id="15" name="Straight Connector 14"/>
          <p:cNvCxnSpPr/>
          <p:nvPr/>
        </p:nvCxnSpPr>
        <p:spPr bwMode="auto">
          <a:xfrm>
            <a:off x="0" y="1219200"/>
            <a:ext cx="9144000" cy="0"/>
          </a:xfrm>
          <a:prstGeom prst="line">
            <a:avLst/>
          </a:prstGeom>
          <a:solidFill>
            <a:schemeClr val="accent1"/>
          </a:solidFill>
          <a:ln w="85725" cap="flat" cmpd="dbl" algn="ctr">
            <a:solidFill>
              <a:schemeClr val="accent2">
                <a:lumMod val="75000"/>
              </a:schemeClr>
            </a:solidFill>
            <a:prstDash val="solid"/>
            <a:round/>
            <a:headEnd type="none" w="med" len="med"/>
            <a:tailEnd type="none" w="med" len="med"/>
          </a:ln>
          <a:effectLst/>
        </p:spPr>
      </p:cxnSp>
      <p:pic>
        <p:nvPicPr>
          <p:cNvPr id="8" name="Picture 7" descr="USGS_logo.png"/>
          <p:cNvPicPr>
            <a:picLocks noChangeAspect="1"/>
          </p:cNvPicPr>
          <p:nvPr/>
        </p:nvPicPr>
        <p:blipFill>
          <a:blip r:embed="rId4" cstate="print"/>
          <a:stretch>
            <a:fillRect/>
          </a:stretch>
        </p:blipFill>
        <p:spPr>
          <a:xfrm>
            <a:off x="108383" y="228600"/>
            <a:ext cx="1905105" cy="702508"/>
          </a:xfrm>
          <a:prstGeom prst="rect">
            <a:avLst/>
          </a:prstGeom>
          <a:solidFill>
            <a:schemeClr val="tx1"/>
          </a:solidFill>
        </p:spPr>
      </p:pic>
      <p:pic>
        <p:nvPicPr>
          <p:cNvPr id="1026" name="Picture 2"/>
          <p:cNvPicPr>
            <a:picLocks noChangeAspect="1" noChangeArrowheads="1"/>
          </p:cNvPicPr>
          <p:nvPr/>
        </p:nvPicPr>
        <p:blipFill>
          <a:blip r:embed="rId5" cstate="print"/>
          <a:srcRect/>
          <a:stretch>
            <a:fillRect/>
          </a:stretch>
        </p:blipFill>
        <p:spPr bwMode="auto">
          <a:xfrm>
            <a:off x="7162800" y="2162175"/>
            <a:ext cx="1495425" cy="895350"/>
          </a:xfrm>
          <a:prstGeom prst="rect">
            <a:avLst/>
          </a:prstGeom>
          <a:noFill/>
          <a:ln w="9525">
            <a:noFill/>
            <a:miter lim="800000"/>
            <a:headEnd/>
            <a:tailEnd/>
          </a:ln>
        </p:spPr>
      </p:pic>
      <p:pic>
        <p:nvPicPr>
          <p:cNvPr id="9" name="Picture 8" descr="250px-ColoradoStateRams_svg.png"/>
          <p:cNvPicPr>
            <a:picLocks noChangeAspect="1"/>
          </p:cNvPicPr>
          <p:nvPr/>
        </p:nvPicPr>
        <p:blipFill>
          <a:blip r:embed="rId6" cstate="print"/>
          <a:stretch>
            <a:fillRect/>
          </a:stretch>
        </p:blipFill>
        <p:spPr>
          <a:xfrm>
            <a:off x="5638800" y="2133600"/>
            <a:ext cx="1066800" cy="1066800"/>
          </a:xfrm>
          <a:prstGeom prst="rect">
            <a:avLst/>
          </a:prstGeom>
        </p:spPr>
      </p:pic>
      <p:pic>
        <p:nvPicPr>
          <p:cNvPr id="2" name="Picture 2"/>
          <p:cNvPicPr>
            <a:picLocks noChangeAspect="1" noChangeArrowheads="1"/>
          </p:cNvPicPr>
          <p:nvPr/>
        </p:nvPicPr>
        <p:blipFill>
          <a:blip r:embed="rId7" cstate="print"/>
          <a:srcRect/>
          <a:stretch>
            <a:fillRect/>
          </a:stretch>
        </p:blipFill>
        <p:spPr bwMode="auto">
          <a:xfrm>
            <a:off x="7543800" y="1600200"/>
            <a:ext cx="704850" cy="714375"/>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a:stretch>
            <a:fillRect/>
          </a:stretch>
        </p:blipFill>
        <p:spPr bwMode="auto">
          <a:xfrm>
            <a:off x="5029200" y="3429000"/>
            <a:ext cx="3867150" cy="523875"/>
          </a:xfrm>
          <a:prstGeom prst="rect">
            <a:avLst/>
          </a:prstGeom>
          <a:noFill/>
          <a:ln w="9525">
            <a:noFill/>
            <a:miter lim="800000"/>
            <a:headEnd/>
            <a:tailEnd/>
          </a:ln>
        </p:spPr>
      </p:pic>
    </p:spTree>
  </p:cSld>
  <p:clrMapOvr>
    <a:masterClrMapping/>
  </p:clrMapOvr>
  <p:transition spd="med"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I_LCC_900_2.jpg"/>
          <p:cNvPicPr>
            <a:picLocks noChangeAspect="1"/>
          </p:cNvPicPr>
          <p:nvPr/>
        </p:nvPicPr>
        <p:blipFill>
          <a:blip r:embed="rId3" cstate="screen"/>
          <a:stretch>
            <a:fillRect/>
          </a:stretch>
        </p:blipFill>
        <p:spPr>
          <a:xfrm>
            <a:off x="131246" y="0"/>
            <a:ext cx="8881508" cy="6858000"/>
          </a:xfrm>
          <a:prstGeom prst="rect">
            <a:avLst/>
          </a:prstGeom>
        </p:spPr>
      </p:pic>
      <p:grpSp>
        <p:nvGrpSpPr>
          <p:cNvPr id="2" name="Group 14"/>
          <p:cNvGrpSpPr/>
          <p:nvPr/>
        </p:nvGrpSpPr>
        <p:grpSpPr>
          <a:xfrm>
            <a:off x="228600" y="914400"/>
            <a:ext cx="6400800" cy="5851634"/>
            <a:chOff x="228600" y="914400"/>
            <a:chExt cx="6400800" cy="5851634"/>
          </a:xfrm>
        </p:grpSpPr>
        <p:sp>
          <p:nvSpPr>
            <p:cNvPr id="3" name="Oval 2"/>
            <p:cNvSpPr/>
            <p:nvPr/>
          </p:nvSpPr>
          <p:spPr>
            <a:xfrm>
              <a:off x="3755834" y="1154017"/>
              <a:ext cx="2286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30268" y="2612834"/>
              <a:ext cx="2286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60434" y="1034668"/>
              <a:ext cx="2286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93834" y="2514600"/>
              <a:ext cx="2286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 y="6537434"/>
              <a:ext cx="1524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24400" y="5562600"/>
              <a:ext cx="1905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24400" y="5943600"/>
              <a:ext cx="1905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67000" y="5562600"/>
              <a:ext cx="1905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667000" y="914400"/>
              <a:ext cx="2362200" cy="1981200"/>
            </a:xfrm>
            <a:custGeom>
              <a:avLst/>
              <a:gdLst>
                <a:gd name="connsiteX0" fmla="*/ 63062 w 4191000"/>
                <a:gd name="connsiteY0" fmla="*/ 78828 h 3484180"/>
                <a:gd name="connsiteX1" fmla="*/ 47297 w 4191000"/>
                <a:gd name="connsiteY1" fmla="*/ 425670 h 3484180"/>
                <a:gd name="connsiteX2" fmla="*/ 47297 w 4191000"/>
                <a:gd name="connsiteY2" fmla="*/ 425670 h 3484180"/>
                <a:gd name="connsiteX3" fmla="*/ 157655 w 4191000"/>
                <a:gd name="connsiteY3" fmla="*/ 740980 h 3484180"/>
                <a:gd name="connsiteX4" fmla="*/ 204952 w 4191000"/>
                <a:gd name="connsiteY4" fmla="*/ 961697 h 3484180"/>
                <a:gd name="connsiteX5" fmla="*/ 346842 w 4191000"/>
                <a:gd name="connsiteY5" fmla="*/ 1292773 h 3484180"/>
                <a:gd name="connsiteX6" fmla="*/ 583324 w 4191000"/>
                <a:gd name="connsiteY6" fmla="*/ 1387366 h 3484180"/>
                <a:gd name="connsiteX7" fmla="*/ 709448 w 4191000"/>
                <a:gd name="connsiteY7" fmla="*/ 1418897 h 3484180"/>
                <a:gd name="connsiteX8" fmla="*/ 709448 w 4191000"/>
                <a:gd name="connsiteY8" fmla="*/ 1497725 h 3484180"/>
                <a:gd name="connsiteX9" fmla="*/ 614855 w 4191000"/>
                <a:gd name="connsiteY9" fmla="*/ 2286001 h 3484180"/>
                <a:gd name="connsiteX10" fmla="*/ 930166 w 4191000"/>
                <a:gd name="connsiteY10" fmla="*/ 2364828 h 3484180"/>
                <a:gd name="connsiteX11" fmla="*/ 867104 w 4191000"/>
                <a:gd name="connsiteY11" fmla="*/ 3247697 h 3484180"/>
                <a:gd name="connsiteX12" fmla="*/ 835573 w 4191000"/>
                <a:gd name="connsiteY12" fmla="*/ 3373821 h 3484180"/>
                <a:gd name="connsiteX13" fmla="*/ 977462 w 4191000"/>
                <a:gd name="connsiteY13" fmla="*/ 3421118 h 3484180"/>
                <a:gd name="connsiteX14" fmla="*/ 2380593 w 4191000"/>
                <a:gd name="connsiteY14" fmla="*/ 3484180 h 3484180"/>
                <a:gd name="connsiteX15" fmla="*/ 3925614 w 4191000"/>
                <a:gd name="connsiteY15" fmla="*/ 3452649 h 3484180"/>
                <a:gd name="connsiteX16" fmla="*/ 3972911 w 4191000"/>
                <a:gd name="connsiteY16" fmla="*/ 3421118 h 3484180"/>
                <a:gd name="connsiteX17" fmla="*/ 3972911 w 4191000"/>
                <a:gd name="connsiteY17" fmla="*/ 3153104 h 3484180"/>
                <a:gd name="connsiteX18" fmla="*/ 3909848 w 4191000"/>
                <a:gd name="connsiteY18" fmla="*/ 2774732 h 3484180"/>
                <a:gd name="connsiteX19" fmla="*/ 3831021 w 4191000"/>
                <a:gd name="connsiteY19" fmla="*/ 2632842 h 3484180"/>
                <a:gd name="connsiteX20" fmla="*/ 3720662 w 4191000"/>
                <a:gd name="connsiteY20" fmla="*/ 2490952 h 3484180"/>
                <a:gd name="connsiteX21" fmla="*/ 3657600 w 4191000"/>
                <a:gd name="connsiteY21" fmla="*/ 2364828 h 3484180"/>
                <a:gd name="connsiteX22" fmla="*/ 3594538 w 4191000"/>
                <a:gd name="connsiteY22" fmla="*/ 2159876 h 3484180"/>
                <a:gd name="connsiteX23" fmla="*/ 3547242 w 4191000"/>
                <a:gd name="connsiteY23" fmla="*/ 1954925 h 3484180"/>
                <a:gd name="connsiteX24" fmla="*/ 3499945 w 4191000"/>
                <a:gd name="connsiteY24" fmla="*/ 1876097 h 3484180"/>
                <a:gd name="connsiteX25" fmla="*/ 3499945 w 4191000"/>
                <a:gd name="connsiteY25" fmla="*/ 1592318 h 3484180"/>
                <a:gd name="connsiteX26" fmla="*/ 3468414 w 4191000"/>
                <a:gd name="connsiteY26" fmla="*/ 1166649 h 3484180"/>
                <a:gd name="connsiteX27" fmla="*/ 3389586 w 4191000"/>
                <a:gd name="connsiteY27" fmla="*/ 851339 h 3484180"/>
                <a:gd name="connsiteX28" fmla="*/ 3358055 w 4191000"/>
                <a:gd name="connsiteY28" fmla="*/ 536028 h 3484180"/>
                <a:gd name="connsiteX29" fmla="*/ 3358055 w 4191000"/>
                <a:gd name="connsiteY29" fmla="*/ 268014 h 3484180"/>
                <a:gd name="connsiteX30" fmla="*/ 3090042 w 4191000"/>
                <a:gd name="connsiteY30" fmla="*/ 268014 h 3484180"/>
                <a:gd name="connsiteX31" fmla="*/ 2301766 w 4191000"/>
                <a:gd name="connsiteY31" fmla="*/ 283780 h 3484180"/>
                <a:gd name="connsiteX32" fmla="*/ 1277007 w 4191000"/>
                <a:gd name="connsiteY32" fmla="*/ 189187 h 3484180"/>
                <a:gd name="connsiteX33" fmla="*/ 788276 w 4191000"/>
                <a:gd name="connsiteY33" fmla="*/ 110359 h 3484180"/>
                <a:gd name="connsiteX34" fmla="*/ 425669 w 4191000"/>
                <a:gd name="connsiteY34" fmla="*/ 15766 h 3484180"/>
                <a:gd name="connsiteX35" fmla="*/ 189186 w 4191000"/>
                <a:gd name="connsiteY35" fmla="*/ 15766 h 3484180"/>
                <a:gd name="connsiteX36" fmla="*/ 0 w 4191000"/>
                <a:gd name="connsiteY36" fmla="*/ 15766 h 348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91000" h="3484180">
                  <a:moveTo>
                    <a:pt x="63062" y="78828"/>
                  </a:moveTo>
                  <a:lnTo>
                    <a:pt x="47297" y="425670"/>
                  </a:lnTo>
                  <a:lnTo>
                    <a:pt x="47297" y="425670"/>
                  </a:lnTo>
                  <a:cubicBezTo>
                    <a:pt x="65690" y="478222"/>
                    <a:pt x="131379" y="651642"/>
                    <a:pt x="157655" y="740980"/>
                  </a:cubicBezTo>
                  <a:cubicBezTo>
                    <a:pt x="183931" y="830318"/>
                    <a:pt x="173421" y="869731"/>
                    <a:pt x="204952" y="961697"/>
                  </a:cubicBezTo>
                  <a:cubicBezTo>
                    <a:pt x="236483" y="1053663"/>
                    <a:pt x="283780" y="1221828"/>
                    <a:pt x="346842" y="1292773"/>
                  </a:cubicBezTo>
                  <a:cubicBezTo>
                    <a:pt x="409904" y="1363718"/>
                    <a:pt x="522890" y="1366345"/>
                    <a:pt x="583324" y="1387366"/>
                  </a:cubicBezTo>
                  <a:cubicBezTo>
                    <a:pt x="643758" y="1408387"/>
                    <a:pt x="688427" y="1400504"/>
                    <a:pt x="709448" y="1418897"/>
                  </a:cubicBezTo>
                  <a:cubicBezTo>
                    <a:pt x="730469" y="1437290"/>
                    <a:pt x="725214" y="1353208"/>
                    <a:pt x="709448" y="1497725"/>
                  </a:cubicBezTo>
                  <a:cubicBezTo>
                    <a:pt x="693683" y="1642242"/>
                    <a:pt x="578069" y="2141484"/>
                    <a:pt x="614855" y="2286001"/>
                  </a:cubicBezTo>
                  <a:cubicBezTo>
                    <a:pt x="651641" y="2430518"/>
                    <a:pt x="888124" y="2204545"/>
                    <a:pt x="930166" y="2364828"/>
                  </a:cubicBezTo>
                  <a:cubicBezTo>
                    <a:pt x="972208" y="2525111"/>
                    <a:pt x="882869" y="3079532"/>
                    <a:pt x="867104" y="3247697"/>
                  </a:cubicBezTo>
                  <a:cubicBezTo>
                    <a:pt x="851339" y="3415862"/>
                    <a:pt x="817180" y="3344918"/>
                    <a:pt x="835573" y="3373821"/>
                  </a:cubicBezTo>
                  <a:cubicBezTo>
                    <a:pt x="853966" y="3402724"/>
                    <a:pt x="719959" y="3402725"/>
                    <a:pt x="977462" y="3421118"/>
                  </a:cubicBezTo>
                  <a:cubicBezTo>
                    <a:pt x="1234965" y="3439511"/>
                    <a:pt x="2380593" y="3484180"/>
                    <a:pt x="2380593" y="3484180"/>
                  </a:cubicBezTo>
                  <a:lnTo>
                    <a:pt x="3925614" y="3452649"/>
                  </a:lnTo>
                  <a:cubicBezTo>
                    <a:pt x="4191000" y="3442139"/>
                    <a:pt x="3965028" y="3471042"/>
                    <a:pt x="3972911" y="3421118"/>
                  </a:cubicBezTo>
                  <a:cubicBezTo>
                    <a:pt x="3980794" y="3371194"/>
                    <a:pt x="3983421" y="3260835"/>
                    <a:pt x="3972911" y="3153104"/>
                  </a:cubicBezTo>
                  <a:cubicBezTo>
                    <a:pt x="3962401" y="3045373"/>
                    <a:pt x="3933496" y="2861442"/>
                    <a:pt x="3909848" y="2774732"/>
                  </a:cubicBezTo>
                  <a:cubicBezTo>
                    <a:pt x="3886200" y="2688022"/>
                    <a:pt x="3862552" y="2680139"/>
                    <a:pt x="3831021" y="2632842"/>
                  </a:cubicBezTo>
                  <a:cubicBezTo>
                    <a:pt x="3799490" y="2585545"/>
                    <a:pt x="3749565" y="2535621"/>
                    <a:pt x="3720662" y="2490952"/>
                  </a:cubicBezTo>
                  <a:cubicBezTo>
                    <a:pt x="3691759" y="2446283"/>
                    <a:pt x="3678621" y="2420007"/>
                    <a:pt x="3657600" y="2364828"/>
                  </a:cubicBezTo>
                  <a:cubicBezTo>
                    <a:pt x="3636579" y="2309649"/>
                    <a:pt x="3612931" y="2228193"/>
                    <a:pt x="3594538" y="2159876"/>
                  </a:cubicBezTo>
                  <a:cubicBezTo>
                    <a:pt x="3576145" y="2091559"/>
                    <a:pt x="3563008" y="2002222"/>
                    <a:pt x="3547242" y="1954925"/>
                  </a:cubicBezTo>
                  <a:cubicBezTo>
                    <a:pt x="3531477" y="1907629"/>
                    <a:pt x="3507828" y="1936532"/>
                    <a:pt x="3499945" y="1876097"/>
                  </a:cubicBezTo>
                  <a:cubicBezTo>
                    <a:pt x="3492062" y="1815663"/>
                    <a:pt x="3505200" y="1710559"/>
                    <a:pt x="3499945" y="1592318"/>
                  </a:cubicBezTo>
                  <a:cubicBezTo>
                    <a:pt x="3494690" y="1474077"/>
                    <a:pt x="3486807" y="1290146"/>
                    <a:pt x="3468414" y="1166649"/>
                  </a:cubicBezTo>
                  <a:cubicBezTo>
                    <a:pt x="3450021" y="1043153"/>
                    <a:pt x="3407979" y="956443"/>
                    <a:pt x="3389586" y="851339"/>
                  </a:cubicBezTo>
                  <a:cubicBezTo>
                    <a:pt x="3371193" y="746235"/>
                    <a:pt x="3363310" y="633249"/>
                    <a:pt x="3358055" y="536028"/>
                  </a:cubicBezTo>
                  <a:cubicBezTo>
                    <a:pt x="3352800" y="438807"/>
                    <a:pt x="3402724" y="312683"/>
                    <a:pt x="3358055" y="268014"/>
                  </a:cubicBezTo>
                  <a:cubicBezTo>
                    <a:pt x="3313386" y="223345"/>
                    <a:pt x="3090042" y="268014"/>
                    <a:pt x="3090042" y="268014"/>
                  </a:cubicBezTo>
                  <a:cubicBezTo>
                    <a:pt x="2913994" y="270642"/>
                    <a:pt x="2603938" y="296918"/>
                    <a:pt x="2301766" y="283780"/>
                  </a:cubicBezTo>
                  <a:cubicBezTo>
                    <a:pt x="1999594" y="270642"/>
                    <a:pt x="1529255" y="218091"/>
                    <a:pt x="1277007" y="189187"/>
                  </a:cubicBezTo>
                  <a:cubicBezTo>
                    <a:pt x="1024759" y="160283"/>
                    <a:pt x="930166" y="139262"/>
                    <a:pt x="788276" y="110359"/>
                  </a:cubicBezTo>
                  <a:cubicBezTo>
                    <a:pt x="646386" y="81456"/>
                    <a:pt x="525517" y="31532"/>
                    <a:pt x="425669" y="15766"/>
                  </a:cubicBezTo>
                  <a:cubicBezTo>
                    <a:pt x="325821" y="0"/>
                    <a:pt x="189186" y="15766"/>
                    <a:pt x="189186" y="15766"/>
                  </a:cubicBezTo>
                  <a:lnTo>
                    <a:pt x="0" y="15766"/>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36183" y="1143000"/>
            <a:ext cx="8524942" cy="5105400"/>
          </a:xfrm>
          <a:prstGeom prst="rect">
            <a:avLst/>
          </a:prstGeom>
          <a:noFill/>
          <a:ln w="9525">
            <a:noFill/>
            <a:miter lim="800000"/>
            <a:headEnd/>
            <a:tailEnd/>
          </a:ln>
        </p:spPr>
      </p:pic>
      <p:sp>
        <p:nvSpPr>
          <p:cNvPr id="9" name="Rounded Rectangle 8"/>
          <p:cNvSpPr/>
          <p:nvPr/>
        </p:nvSpPr>
        <p:spPr>
          <a:xfrm>
            <a:off x="3124200" y="304800"/>
            <a:ext cx="5867400" cy="6400800"/>
          </a:xfrm>
          <a:prstGeom prst="round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0" y="152400"/>
            <a:ext cx="5867400" cy="6400800"/>
          </a:xfrm>
          <a:prstGeom prst="roundRect">
            <a:avLst/>
          </a:prstGeom>
          <a:noFill/>
          <a:ln w="57150">
            <a:solidFill>
              <a:srgbClr val="CEE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457200"/>
            <a:ext cx="2403222" cy="584775"/>
          </a:xfrm>
          <a:prstGeom prst="rect">
            <a:avLst/>
          </a:prstGeom>
          <a:noFill/>
        </p:spPr>
        <p:txBody>
          <a:bodyPr wrap="none" rtlCol="0">
            <a:spAutoFit/>
          </a:bodyPr>
          <a:lstStyle/>
          <a:p>
            <a:r>
              <a:rPr lang="en-US" sz="1600" b="1" dirty="0" smtClean="0">
                <a:solidFill>
                  <a:srgbClr val="DCFDBB"/>
                </a:solidFill>
              </a:rPr>
              <a:t>Landscape </a:t>
            </a:r>
            <a:r>
              <a:rPr lang="en-US" sz="1600" b="1" dirty="0" err="1" smtClean="0">
                <a:solidFill>
                  <a:srgbClr val="DCFDBB"/>
                </a:solidFill>
              </a:rPr>
              <a:t>Cons.Coop</a:t>
            </a:r>
            <a:r>
              <a:rPr lang="en-US" sz="1600" b="1" dirty="0" smtClean="0">
                <a:solidFill>
                  <a:srgbClr val="DCFDBB"/>
                </a:solidFill>
              </a:rPr>
              <a:t/>
            </a:r>
            <a:br>
              <a:rPr lang="en-US" sz="1600" b="1" dirty="0" smtClean="0">
                <a:solidFill>
                  <a:srgbClr val="DCFDBB"/>
                </a:solidFill>
              </a:rPr>
            </a:br>
            <a:r>
              <a:rPr lang="en-US" sz="1600" b="1" dirty="0" smtClean="0">
                <a:solidFill>
                  <a:srgbClr val="DCFDBB"/>
                </a:solidFill>
              </a:rPr>
              <a:t>&amp; other stakeholders</a:t>
            </a:r>
            <a:endParaRPr lang="en-US" sz="1600" b="1" dirty="0">
              <a:solidFill>
                <a:srgbClr val="DCFDBB"/>
              </a:solidFill>
            </a:endParaRPr>
          </a:p>
        </p:txBody>
      </p:sp>
      <p:sp>
        <p:nvSpPr>
          <p:cNvPr id="11" name="TextBox 10"/>
          <p:cNvSpPr txBox="1"/>
          <p:nvPr/>
        </p:nvSpPr>
        <p:spPr>
          <a:xfrm>
            <a:off x="5867400" y="304800"/>
            <a:ext cx="2749471" cy="646331"/>
          </a:xfrm>
          <a:prstGeom prst="rect">
            <a:avLst/>
          </a:prstGeom>
          <a:noFill/>
        </p:spPr>
        <p:txBody>
          <a:bodyPr wrap="none" rtlCol="0">
            <a:spAutoFit/>
          </a:bodyPr>
          <a:lstStyle/>
          <a:p>
            <a:r>
              <a:rPr lang="en-US" b="1" dirty="0" smtClean="0">
                <a:solidFill>
                  <a:schemeClr val="accent1">
                    <a:lumMod val="40000"/>
                    <a:lumOff val="60000"/>
                  </a:schemeClr>
                </a:solidFill>
              </a:rPr>
              <a:t>North Central </a:t>
            </a:r>
            <a:br>
              <a:rPr lang="en-US" b="1" dirty="0" smtClean="0">
                <a:solidFill>
                  <a:schemeClr val="accent1">
                    <a:lumMod val="40000"/>
                    <a:lumOff val="60000"/>
                  </a:schemeClr>
                </a:solidFill>
              </a:rPr>
            </a:br>
            <a:r>
              <a:rPr lang="en-US" b="1" dirty="0" smtClean="0">
                <a:solidFill>
                  <a:schemeClr val="accent1">
                    <a:lumMod val="40000"/>
                    <a:lumOff val="60000"/>
                  </a:schemeClr>
                </a:solidFill>
              </a:rPr>
              <a:t>Climate Science Center</a:t>
            </a:r>
            <a:endParaRPr lang="en-US" b="1"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304800"/>
            <a:ext cx="9152427" cy="5486400"/>
          </a:xfrm>
          <a:prstGeom prst="rect">
            <a:avLst/>
          </a:prstGeom>
          <a:noFill/>
          <a:ln w="9525">
            <a:noFill/>
            <a:miter lim="800000"/>
            <a:headEnd/>
            <a:tailEnd/>
          </a:ln>
        </p:spPr>
      </p:pic>
      <p:sp>
        <p:nvSpPr>
          <p:cNvPr id="3" name="TextBox 2"/>
          <p:cNvSpPr txBox="1"/>
          <p:nvPr/>
        </p:nvSpPr>
        <p:spPr>
          <a:xfrm>
            <a:off x="381000" y="6044625"/>
            <a:ext cx="8305800" cy="584775"/>
          </a:xfrm>
          <a:prstGeom prst="rect">
            <a:avLst/>
          </a:prstGeom>
          <a:noFill/>
        </p:spPr>
        <p:txBody>
          <a:bodyPr wrap="square" rtlCol="0">
            <a:spAutoFit/>
          </a:bodyPr>
          <a:lstStyle/>
          <a:p>
            <a:r>
              <a:rPr lang="en-US" sz="1600" dirty="0" smtClean="0"/>
              <a:t>Morisette et al., in review, “VisTrails SAHM: visualization and workflow management for species habitat modeling”, </a:t>
            </a:r>
            <a:r>
              <a:rPr lang="en-US" sz="1600" dirty="0" err="1" smtClean="0"/>
              <a:t>Ecography</a:t>
            </a:r>
            <a:r>
              <a:rPr lang="en-US" sz="1600" dirty="0" smtClean="0"/>
              <a:t>.</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0" y="76200"/>
            <a:ext cx="9555480" cy="6616655"/>
            <a:chOff x="0" y="76200"/>
            <a:chExt cx="9555480" cy="6616655"/>
          </a:xfrm>
        </p:grpSpPr>
        <p:pic>
          <p:nvPicPr>
            <p:cNvPr id="4" name="Picture 3"/>
            <p:cNvPicPr>
              <a:picLocks noChangeAspect="1" noChangeArrowheads="1"/>
            </p:cNvPicPr>
            <p:nvPr/>
          </p:nvPicPr>
          <p:blipFill>
            <a:blip r:embed="rId3" cstate="print"/>
            <a:srcRect/>
            <a:stretch>
              <a:fillRect/>
            </a:stretch>
          </p:blipFill>
          <p:spPr bwMode="auto">
            <a:xfrm>
              <a:off x="0" y="76200"/>
              <a:ext cx="9144000" cy="6616655"/>
            </a:xfrm>
            <a:prstGeom prst="rect">
              <a:avLst/>
            </a:prstGeom>
            <a:noFill/>
            <a:ln w="9525">
              <a:noFill/>
              <a:miter lim="800000"/>
              <a:headEnd/>
              <a:tailEnd/>
            </a:ln>
          </p:spPr>
        </p:pic>
        <p:sp>
          <p:nvSpPr>
            <p:cNvPr id="7" name="TextBox 6"/>
            <p:cNvSpPr txBox="1"/>
            <p:nvPr/>
          </p:nvSpPr>
          <p:spPr>
            <a:xfrm>
              <a:off x="259080" y="5769114"/>
              <a:ext cx="2667000" cy="707886"/>
            </a:xfrm>
            <a:prstGeom prst="rect">
              <a:avLst/>
            </a:prstGeom>
            <a:noFill/>
            <a:ln w="28575">
              <a:noFill/>
            </a:ln>
          </p:spPr>
          <p:txBody>
            <a:bodyPr wrap="square" rtlCol="0">
              <a:spAutoFit/>
            </a:bodyPr>
            <a:lstStyle/>
            <a:p>
              <a:r>
                <a:rPr lang="en-US" sz="2000" b="1" dirty="0" smtClean="0">
                  <a:solidFill>
                    <a:srgbClr val="CEEAB0"/>
                  </a:solidFill>
                </a:rPr>
                <a:t>Preliminary model </a:t>
              </a:r>
              <a:br>
                <a:rPr lang="en-US" sz="2000" b="1" dirty="0" smtClean="0">
                  <a:solidFill>
                    <a:srgbClr val="CEEAB0"/>
                  </a:solidFill>
                </a:rPr>
              </a:br>
              <a:r>
                <a:rPr lang="en-US" sz="2000" b="1" dirty="0" smtClean="0">
                  <a:solidFill>
                    <a:srgbClr val="CEEAB0"/>
                  </a:solidFill>
                </a:rPr>
                <a:t>analysis &amp; decision</a:t>
              </a:r>
              <a:endParaRPr lang="en-US" sz="2000" b="1" dirty="0">
                <a:solidFill>
                  <a:srgbClr val="CEEAB0"/>
                </a:solidFill>
              </a:endParaRPr>
            </a:p>
          </p:txBody>
        </p:sp>
        <p:sp>
          <p:nvSpPr>
            <p:cNvPr id="14" name="TextBox 13"/>
            <p:cNvSpPr txBox="1"/>
            <p:nvPr/>
          </p:nvSpPr>
          <p:spPr>
            <a:xfrm>
              <a:off x="6888480" y="6096000"/>
              <a:ext cx="2667000" cy="400110"/>
            </a:xfrm>
            <a:prstGeom prst="rect">
              <a:avLst/>
            </a:prstGeom>
            <a:noFill/>
            <a:ln w="28575">
              <a:noFill/>
            </a:ln>
          </p:spPr>
          <p:txBody>
            <a:bodyPr wrap="square" rtlCol="0">
              <a:spAutoFit/>
            </a:bodyPr>
            <a:lstStyle/>
            <a:p>
              <a:r>
                <a:rPr lang="en-US" sz="2000" b="1" dirty="0" smtClean="0">
                  <a:solidFill>
                    <a:srgbClr val="DEC8EE"/>
                  </a:solidFill>
                </a:rPr>
                <a:t>Output routines</a:t>
              </a:r>
              <a:endParaRPr lang="en-US" sz="2000" b="1" dirty="0">
                <a:solidFill>
                  <a:srgbClr val="DEC8EE"/>
                </a:solidFill>
              </a:endParaRPr>
            </a:p>
          </p:txBody>
        </p:sp>
        <p:sp>
          <p:nvSpPr>
            <p:cNvPr id="16" name="TextBox 15"/>
            <p:cNvSpPr txBox="1"/>
            <p:nvPr/>
          </p:nvSpPr>
          <p:spPr>
            <a:xfrm>
              <a:off x="7010400" y="838200"/>
              <a:ext cx="1676400" cy="400110"/>
            </a:xfrm>
            <a:prstGeom prst="rect">
              <a:avLst/>
            </a:prstGeom>
            <a:noFill/>
            <a:ln w="28575">
              <a:noFill/>
            </a:ln>
          </p:spPr>
          <p:txBody>
            <a:bodyPr wrap="square" rtlCol="0">
              <a:spAutoFit/>
            </a:bodyPr>
            <a:lstStyle/>
            <a:p>
              <a:pPr algn="ctr"/>
              <a:r>
                <a:rPr lang="en-US" sz="2000" b="1" dirty="0" smtClean="0">
                  <a:solidFill>
                    <a:srgbClr val="FFC000"/>
                  </a:solidFill>
                </a:rPr>
                <a:t>Input data</a:t>
              </a:r>
              <a:endParaRPr lang="en-US" sz="2000" b="1" dirty="0">
                <a:solidFill>
                  <a:srgbClr val="FFC000"/>
                </a:solidFill>
              </a:endParaRPr>
            </a:p>
          </p:txBody>
        </p:sp>
        <p:sp>
          <p:nvSpPr>
            <p:cNvPr id="19" name="Freeform 18"/>
            <p:cNvSpPr/>
            <p:nvPr/>
          </p:nvSpPr>
          <p:spPr>
            <a:xfrm>
              <a:off x="76200" y="685800"/>
              <a:ext cx="8763000" cy="1981200"/>
            </a:xfrm>
            <a:custGeom>
              <a:avLst/>
              <a:gdLst>
                <a:gd name="connsiteX0" fmla="*/ 15240 w 8671560"/>
                <a:gd name="connsiteY0" fmla="*/ 30480 h 2712720"/>
                <a:gd name="connsiteX1" fmla="*/ 0 w 8671560"/>
                <a:gd name="connsiteY1" fmla="*/ 2712720 h 2712720"/>
                <a:gd name="connsiteX2" fmla="*/ 3215640 w 8671560"/>
                <a:gd name="connsiteY2" fmla="*/ 2712720 h 2712720"/>
                <a:gd name="connsiteX3" fmla="*/ 3215640 w 8671560"/>
                <a:gd name="connsiteY3" fmla="*/ 960120 h 2712720"/>
                <a:gd name="connsiteX4" fmla="*/ 8671560 w 8671560"/>
                <a:gd name="connsiteY4" fmla="*/ 960120 h 2712720"/>
                <a:gd name="connsiteX5" fmla="*/ 8656320 w 8671560"/>
                <a:gd name="connsiteY5" fmla="*/ 0 h 2712720"/>
                <a:gd name="connsiteX6" fmla="*/ 15240 w 8671560"/>
                <a:gd name="connsiteY6" fmla="*/ 30480 h 2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560" h="2712720">
                  <a:moveTo>
                    <a:pt x="15240" y="30480"/>
                  </a:moveTo>
                  <a:lnTo>
                    <a:pt x="0" y="2712720"/>
                  </a:lnTo>
                  <a:lnTo>
                    <a:pt x="3215640" y="2712720"/>
                  </a:lnTo>
                  <a:lnTo>
                    <a:pt x="3215640" y="960120"/>
                  </a:lnTo>
                  <a:lnTo>
                    <a:pt x="8671560" y="960120"/>
                  </a:lnTo>
                  <a:lnTo>
                    <a:pt x="8656320" y="0"/>
                  </a:lnTo>
                  <a:lnTo>
                    <a:pt x="15240" y="30480"/>
                  </a:ln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200" y="3577530"/>
              <a:ext cx="3048000" cy="297180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91200" y="3581400"/>
              <a:ext cx="3078480" cy="2971800"/>
            </a:xfrm>
            <a:prstGeom prst="rect">
              <a:avLst/>
            </a:prstGeom>
            <a:noFill/>
            <a:ln w="28575">
              <a:solidFill>
                <a:srgbClr val="B88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429000" y="1447800"/>
              <a:ext cx="5410200" cy="19050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477000" y="2724090"/>
              <a:ext cx="2209800" cy="400110"/>
            </a:xfrm>
            <a:prstGeom prst="rect">
              <a:avLst/>
            </a:prstGeom>
            <a:noFill/>
            <a:ln w="28575">
              <a:noFill/>
            </a:ln>
          </p:spPr>
          <p:txBody>
            <a:bodyPr wrap="square" rtlCol="0">
              <a:spAutoFit/>
            </a:bodyPr>
            <a:lstStyle/>
            <a:p>
              <a:pPr algn="r"/>
              <a:r>
                <a:rPr lang="en-US" sz="2000" b="1" dirty="0" smtClean="0">
                  <a:solidFill>
                    <a:srgbClr val="FFFFAB"/>
                  </a:solidFill>
                </a:rPr>
                <a:t>Preprocessing</a:t>
              </a:r>
              <a:endParaRPr lang="en-US" sz="2000" b="1" dirty="0">
                <a:solidFill>
                  <a:srgbClr val="FFFFAB"/>
                </a:solidFill>
              </a:endParaRPr>
            </a:p>
          </p:txBody>
        </p:sp>
        <p:sp>
          <p:nvSpPr>
            <p:cNvPr id="12" name="TextBox 11"/>
            <p:cNvSpPr txBox="1"/>
            <p:nvPr/>
          </p:nvSpPr>
          <p:spPr>
            <a:xfrm>
              <a:off x="3459480" y="6096000"/>
              <a:ext cx="2667000" cy="400110"/>
            </a:xfrm>
            <a:prstGeom prst="rect">
              <a:avLst/>
            </a:prstGeom>
            <a:noFill/>
            <a:ln w="28575">
              <a:noFill/>
            </a:ln>
          </p:spPr>
          <p:txBody>
            <a:bodyPr wrap="square" rtlCol="0">
              <a:spAutoFit/>
            </a:bodyPr>
            <a:lstStyle/>
            <a:p>
              <a:r>
                <a:rPr lang="en-US" sz="2000" b="1" dirty="0" smtClean="0">
                  <a:solidFill>
                    <a:srgbClr val="FF9999"/>
                  </a:solidFill>
                </a:rPr>
                <a:t>Correlative models</a:t>
              </a:r>
              <a:endParaRPr lang="en-US" sz="2000" b="1" dirty="0">
                <a:solidFill>
                  <a:srgbClr val="FF9999"/>
                </a:solidFill>
              </a:endParaRPr>
            </a:p>
          </p:txBody>
        </p:sp>
        <p:sp>
          <p:nvSpPr>
            <p:cNvPr id="13" name="Rectangle 12"/>
            <p:cNvSpPr/>
            <p:nvPr/>
          </p:nvSpPr>
          <p:spPr>
            <a:xfrm>
              <a:off x="3200400" y="3577530"/>
              <a:ext cx="2514600" cy="2971800"/>
            </a:xfrm>
            <a:prstGeom prst="rect">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orisettej\AppData\Local\Microsoft\Windows\Temporary Internet Files\Content.Outlook\3XHNDTVM\worldclim_daymet_prism.png"/>
          <p:cNvPicPr>
            <a:picLocks noChangeAspect="1" noChangeArrowheads="1"/>
          </p:cNvPicPr>
          <p:nvPr/>
        </p:nvPicPr>
        <p:blipFill>
          <a:blip r:embed="rId3" cstate="print"/>
          <a:srcRect/>
          <a:stretch>
            <a:fillRect/>
          </a:stretch>
        </p:blipFill>
        <p:spPr bwMode="auto">
          <a:xfrm>
            <a:off x="76200" y="0"/>
            <a:ext cx="8686800" cy="6049086"/>
          </a:xfrm>
          <a:prstGeom prst="rect">
            <a:avLst/>
          </a:prstGeom>
          <a:noFill/>
        </p:spPr>
      </p:pic>
      <p:pic>
        <p:nvPicPr>
          <p:cNvPr id="4" name="Picture 2" descr="C:\Users\morisettej\AppData\Local\Microsoft\Windows\Temporary Internet Files\Content.Outlook\3XHNDTVM\worldclim_daymet_prism.png"/>
          <p:cNvPicPr>
            <a:picLocks noChangeAspect="1" noChangeArrowheads="1"/>
          </p:cNvPicPr>
          <p:nvPr/>
        </p:nvPicPr>
        <p:blipFill>
          <a:blip r:embed="rId3" cstate="print"/>
          <a:srcRect/>
          <a:stretch>
            <a:fillRect/>
          </a:stretch>
        </p:blipFill>
        <p:spPr bwMode="auto">
          <a:xfrm>
            <a:off x="0" y="245270"/>
            <a:ext cx="9144000" cy="6367459"/>
          </a:xfrm>
          <a:prstGeom prst="rect">
            <a:avLst/>
          </a:prstGeom>
          <a:noFill/>
        </p:spPr>
      </p:pic>
      <p:sp>
        <p:nvSpPr>
          <p:cNvPr id="5" name="TextBox 4"/>
          <p:cNvSpPr txBox="1"/>
          <p:nvPr/>
        </p:nvSpPr>
        <p:spPr>
          <a:xfrm>
            <a:off x="0" y="6248400"/>
            <a:ext cx="9144000" cy="861774"/>
          </a:xfrm>
          <a:prstGeom prst="rect">
            <a:avLst/>
          </a:prstGeom>
          <a:noFill/>
        </p:spPr>
        <p:txBody>
          <a:bodyPr wrap="square" rtlCol="0">
            <a:spAutoFit/>
          </a:bodyPr>
          <a:lstStyle/>
          <a:p>
            <a:r>
              <a:rPr lang="en-US" sz="1600" dirty="0" err="1" smtClean="0"/>
              <a:t>Hijmans</a:t>
            </a:r>
            <a:r>
              <a:rPr lang="en-US" sz="1600" dirty="0" smtClean="0"/>
              <a:t> et al, 2005, “ Very High Resolution Interpolated Climate Surfaces for Global Land Areas”, Int. J. </a:t>
            </a:r>
            <a:r>
              <a:rPr lang="en-US" sz="1600" dirty="0" err="1" smtClean="0"/>
              <a:t>Climatol</a:t>
            </a:r>
            <a:r>
              <a:rPr lang="en-US" sz="1600" dirty="0" smtClean="0"/>
              <a:t>., 25: 1965-1978. </a:t>
            </a:r>
          </a:p>
          <a:p>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609600"/>
            <a:ext cx="9152427" cy="5486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kingViswall.JPG"/>
          <p:cNvPicPr>
            <a:picLocks noChangeAspect="1"/>
          </p:cNvPicPr>
          <p:nvPr/>
        </p:nvPicPr>
        <p:blipFill>
          <a:blip r:embed="rId2" cstate="print"/>
          <a:stretch>
            <a:fillRect/>
          </a:stretch>
        </p:blipFill>
        <p:spPr>
          <a:xfrm>
            <a:off x="99011" y="74258"/>
            <a:ext cx="8945977" cy="67094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screen"/>
          <a:srcRect/>
          <a:stretch>
            <a:fillRect/>
          </a:stretch>
        </p:blipFill>
        <p:spPr bwMode="auto">
          <a:xfrm>
            <a:off x="304800" y="114300"/>
            <a:ext cx="5029200" cy="651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36183" y="457200"/>
            <a:ext cx="8524942" cy="5105400"/>
          </a:xfrm>
          <a:prstGeom prst="rect">
            <a:avLst/>
          </a:prstGeom>
          <a:noFill/>
          <a:ln w="9525">
            <a:noFill/>
            <a:miter lim="800000"/>
            <a:headEnd/>
            <a:tailEnd/>
          </a:ln>
        </p:spPr>
      </p:pic>
      <p:sp>
        <p:nvSpPr>
          <p:cNvPr id="4" name="TextBox 3"/>
          <p:cNvSpPr txBox="1"/>
          <p:nvPr/>
        </p:nvSpPr>
        <p:spPr>
          <a:xfrm>
            <a:off x="457200" y="1143000"/>
            <a:ext cx="1685077" cy="307777"/>
          </a:xfrm>
          <a:prstGeom prst="rect">
            <a:avLst/>
          </a:prstGeom>
          <a:noFill/>
        </p:spPr>
        <p:txBody>
          <a:bodyPr wrap="none" rtlCol="0">
            <a:spAutoFit/>
          </a:bodyPr>
          <a:lstStyle/>
          <a:p>
            <a:r>
              <a:rPr lang="en-US" sz="1400" b="1" dirty="0" smtClean="0">
                <a:solidFill>
                  <a:schemeClr val="bg1"/>
                </a:solidFill>
              </a:rPr>
              <a:t>In space and time</a:t>
            </a:r>
            <a:endParaRPr lang="en-US" sz="14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35233</TotalTime>
  <Words>862</Words>
  <Application>Microsoft Office PowerPoint</Application>
  <PresentationFormat>On-screen Show (4:3)</PresentationFormat>
  <Paragraphs>129</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Technic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North Central Climate Science Center  University Consortium</vt:lpstr>
      <vt:lpstr>North Central CSC domain</vt:lpstr>
      <vt:lpstr>Native American Lands</vt:lpstr>
      <vt:lpstr>112th Congressional Districts</vt:lpstr>
      <vt:lpstr>Average Annual Precipitation 1961-1990</vt:lpstr>
      <vt:lpstr>Slide 20</vt:lpstr>
      <vt:lpstr>Slide 21</vt:lpstr>
    </vt:vector>
  </TitlesOfParts>
  <Company>United States Geological Survey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AmericaView</dc:title>
  <dc:creator>morisettej</dc:creator>
  <cp:lastModifiedBy>morisettej</cp:lastModifiedBy>
  <cp:revision>102</cp:revision>
  <dcterms:created xsi:type="dcterms:W3CDTF">2011-10-14T13:58:51Z</dcterms:created>
  <dcterms:modified xsi:type="dcterms:W3CDTF">2012-04-27T01:27:01Z</dcterms:modified>
</cp:coreProperties>
</file>